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2.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3.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notesSlides/notesSlide4.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drawings/drawing1.xml" ContentType="application/vnd.openxmlformats-officedocument.drawingml.chartshapes+xml"/>
  <Override PartName="/ppt/charts/chart8.xml" ContentType="application/vnd.openxmlformats-officedocument.drawingml.chart+xml"/>
  <Override PartName="/ppt/theme/themeOverride8.xml" ContentType="application/vnd.openxmlformats-officedocument.themeOverride+xml"/>
  <Override PartName="/ppt/notesSlides/notesSlide5.xml" ContentType="application/vnd.openxmlformats-officedocument.presentationml.notesSl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5" r:id="rId1"/>
  </p:sldMasterIdLst>
  <p:notesMasterIdLst>
    <p:notesMasterId r:id="rId16"/>
  </p:notesMasterIdLst>
  <p:sldIdLst>
    <p:sldId id="377" r:id="rId2"/>
    <p:sldId id="357" r:id="rId3"/>
    <p:sldId id="359" r:id="rId4"/>
    <p:sldId id="384" r:id="rId5"/>
    <p:sldId id="376" r:id="rId6"/>
    <p:sldId id="385" r:id="rId7"/>
    <p:sldId id="386" r:id="rId8"/>
    <p:sldId id="387" r:id="rId9"/>
    <p:sldId id="327" r:id="rId10"/>
    <p:sldId id="366" r:id="rId11"/>
    <p:sldId id="371" r:id="rId12"/>
    <p:sldId id="372" r:id="rId13"/>
    <p:sldId id="373" r:id="rId14"/>
    <p:sldId id="362" r:id="rId15"/>
  </p:sldIdLst>
  <p:sldSz cx="10058400" cy="7772400"/>
  <p:notesSz cx="7023100" cy="9309100"/>
  <p:defaultTextStyle>
    <a:defPPr>
      <a:defRPr lang="en-US"/>
    </a:defPPr>
    <a:lvl1pPr marL="0" algn="l" defTabSz="1018228" rtl="0" eaLnBrk="1" latinLnBrk="0" hangingPunct="1">
      <a:defRPr sz="2000" kern="1200">
        <a:solidFill>
          <a:schemeClr val="tx1"/>
        </a:solidFill>
        <a:latin typeface="+mn-lt"/>
        <a:ea typeface="+mn-ea"/>
        <a:cs typeface="+mn-cs"/>
      </a:defRPr>
    </a:lvl1pPr>
    <a:lvl2pPr marL="509115" algn="l" defTabSz="1018228" rtl="0" eaLnBrk="1" latinLnBrk="0" hangingPunct="1">
      <a:defRPr sz="2000" kern="1200">
        <a:solidFill>
          <a:schemeClr val="tx1"/>
        </a:solidFill>
        <a:latin typeface="+mn-lt"/>
        <a:ea typeface="+mn-ea"/>
        <a:cs typeface="+mn-cs"/>
      </a:defRPr>
    </a:lvl2pPr>
    <a:lvl3pPr marL="1018228" algn="l" defTabSz="1018228" rtl="0" eaLnBrk="1" latinLnBrk="0" hangingPunct="1">
      <a:defRPr sz="2000" kern="1200">
        <a:solidFill>
          <a:schemeClr val="tx1"/>
        </a:solidFill>
        <a:latin typeface="+mn-lt"/>
        <a:ea typeface="+mn-ea"/>
        <a:cs typeface="+mn-cs"/>
      </a:defRPr>
    </a:lvl3pPr>
    <a:lvl4pPr marL="1527344" algn="l" defTabSz="1018228" rtl="0" eaLnBrk="1" latinLnBrk="0" hangingPunct="1">
      <a:defRPr sz="2000" kern="1200">
        <a:solidFill>
          <a:schemeClr val="tx1"/>
        </a:solidFill>
        <a:latin typeface="+mn-lt"/>
        <a:ea typeface="+mn-ea"/>
        <a:cs typeface="+mn-cs"/>
      </a:defRPr>
    </a:lvl4pPr>
    <a:lvl5pPr marL="2036458" algn="l" defTabSz="1018228" rtl="0" eaLnBrk="1" latinLnBrk="0" hangingPunct="1">
      <a:defRPr sz="2000" kern="1200">
        <a:solidFill>
          <a:schemeClr val="tx1"/>
        </a:solidFill>
        <a:latin typeface="+mn-lt"/>
        <a:ea typeface="+mn-ea"/>
        <a:cs typeface="+mn-cs"/>
      </a:defRPr>
    </a:lvl5pPr>
    <a:lvl6pPr marL="2545574" algn="l" defTabSz="1018228" rtl="0" eaLnBrk="1" latinLnBrk="0" hangingPunct="1">
      <a:defRPr sz="2000" kern="1200">
        <a:solidFill>
          <a:schemeClr val="tx1"/>
        </a:solidFill>
        <a:latin typeface="+mn-lt"/>
        <a:ea typeface="+mn-ea"/>
        <a:cs typeface="+mn-cs"/>
      </a:defRPr>
    </a:lvl6pPr>
    <a:lvl7pPr marL="3054686" algn="l" defTabSz="1018228" rtl="0" eaLnBrk="1" latinLnBrk="0" hangingPunct="1">
      <a:defRPr sz="2000" kern="1200">
        <a:solidFill>
          <a:schemeClr val="tx1"/>
        </a:solidFill>
        <a:latin typeface="+mn-lt"/>
        <a:ea typeface="+mn-ea"/>
        <a:cs typeface="+mn-cs"/>
      </a:defRPr>
    </a:lvl7pPr>
    <a:lvl8pPr marL="3563802" algn="l" defTabSz="1018228" rtl="0" eaLnBrk="1" latinLnBrk="0" hangingPunct="1">
      <a:defRPr sz="2000" kern="1200">
        <a:solidFill>
          <a:schemeClr val="tx1"/>
        </a:solidFill>
        <a:latin typeface="+mn-lt"/>
        <a:ea typeface="+mn-ea"/>
        <a:cs typeface="+mn-cs"/>
      </a:defRPr>
    </a:lvl8pPr>
    <a:lvl9pPr marL="4072914" algn="l" defTabSz="1018228"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23" orient="horz" pos="4728" userDrawn="1">
          <p15:clr>
            <a:srgbClr val="A4A3A4"/>
          </p15:clr>
        </p15:guide>
        <p15:guide id="25" orient="horz" pos="1248" userDrawn="1">
          <p15:clr>
            <a:srgbClr val="A4A3A4"/>
          </p15:clr>
        </p15:guide>
        <p15:guide id="29" pos="2976" userDrawn="1">
          <p15:clr>
            <a:srgbClr val="A4A3A4"/>
          </p15:clr>
        </p15:guide>
        <p15:guide id="32" pos="4488" userDrawn="1">
          <p15:clr>
            <a:srgbClr val="5ACBF0"/>
          </p15:clr>
        </p15:guide>
        <p15:guide id="33" orient="horz" pos="2664" userDrawn="1">
          <p15:clr>
            <a:srgbClr val="A4A3A4"/>
          </p15:clr>
        </p15:guide>
        <p15:guide id="35" pos="4152" userDrawn="1">
          <p15:clr>
            <a:srgbClr val="A4A3A4"/>
          </p15:clr>
        </p15:guide>
        <p15:guide id="36" orient="horz" pos="2520" userDrawn="1">
          <p15:clr>
            <a:srgbClr val="A4A3A4"/>
          </p15:clr>
        </p15:guide>
        <p15:guide id="37" orient="horz" pos="3744" userDrawn="1">
          <p15:clr>
            <a:srgbClr val="5ACBF0"/>
          </p15:clr>
        </p15:guide>
        <p15:guide id="38" pos="3696" userDrawn="1">
          <p15:clr>
            <a:srgbClr val="A4A3A4"/>
          </p15:clr>
        </p15:guide>
        <p15:guide id="39" pos="4344" userDrawn="1">
          <p15:clr>
            <a:srgbClr val="5ACBF0"/>
          </p15:clr>
        </p15:guide>
        <p15:guide id="40" orient="horz" pos="4176" userDrawn="1">
          <p15:clr>
            <a:srgbClr val="A4A3A4"/>
          </p15:clr>
        </p15:guide>
        <p15:guide id="41" pos="3432" userDrawn="1">
          <p15:clr>
            <a:srgbClr val="F26B43"/>
          </p15:clr>
        </p15:guide>
        <p15:guide id="42" orient="horz" pos="1008" userDrawn="1">
          <p15:clr>
            <a:srgbClr val="F26B43"/>
          </p15:clr>
        </p15:guide>
        <p15:guide id="43" orient="horz" pos="1656" userDrawn="1">
          <p15:clr>
            <a:srgbClr val="F26B43"/>
          </p15:clr>
        </p15:guide>
        <p15:guide id="44" orient="horz" pos="744" userDrawn="1">
          <p15:clr>
            <a:srgbClr val="9FCC3B"/>
          </p15:clr>
        </p15:guide>
        <p15:guide id="45" orient="horz" pos="1344" userDrawn="1">
          <p15:clr>
            <a:srgbClr val="C35E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D06AE1B-B431-3515-C2AA-807FBD96FB09}" name="Fischer, Adriana" initials="AF" userId="S::afischer@hfgtrust.com::e148a496-92e3-4b5d-a946-f9ae4a5327c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Tom.Goodrum@dimensional.com" initials="TG" lastIdx="1" clrIdx="0"/>
  <p:cmAuthor id="1" name="Adam.Martin@dimensional.com" initials="A" lastIdx="1" clrIdx="1">
    <p:extLst>
      <p:ext uri="{19B8F6BF-5375-455C-9EA6-DF929625EA0E}">
        <p15:presenceInfo xmlns:p15="http://schemas.microsoft.com/office/powerpoint/2012/main" userId="S-1-5-21-1017909788-408882013-1392588124-23038" providerId="AD"/>
      </p:ext>
    </p:extLst>
  </p:cmAuthor>
  <p:cmAuthor id="2" name="Kim.VanWieren@dimensional.com" initials="K" lastIdx="2" clrIdx="2">
    <p:extLst>
      <p:ext uri="{19B8F6BF-5375-455C-9EA6-DF929625EA0E}">
        <p15:presenceInfo xmlns:p15="http://schemas.microsoft.com/office/powerpoint/2012/main" userId="S::Kim.VanWieren@dimensional.com::d2301082-860f-4797-b047-30b05285eb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E5E9"/>
    <a:srgbClr val="141E25"/>
    <a:srgbClr val="E1E4E7"/>
    <a:srgbClr val="A29376"/>
    <a:srgbClr val="ECE7DB"/>
    <a:srgbClr val="263F5B"/>
    <a:srgbClr val="001D3E"/>
    <a:srgbClr val="D1D2D4"/>
    <a:srgbClr val="009900"/>
    <a:srgbClr val="E4C2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72" autoAdjust="0"/>
    <p:restoredTop sz="99762" autoAdjust="0"/>
  </p:normalViewPr>
  <p:slideViewPr>
    <p:cSldViewPr snapToGrid="0">
      <p:cViewPr varScale="1">
        <p:scale>
          <a:sx n="98" d="100"/>
          <a:sy n="98" d="100"/>
        </p:scale>
        <p:origin x="1758" y="84"/>
      </p:cViewPr>
      <p:guideLst>
        <p:guide orient="horz" pos="4728"/>
        <p:guide orient="horz" pos="1248"/>
        <p:guide pos="2976"/>
        <p:guide pos="4488"/>
        <p:guide orient="horz" pos="2664"/>
        <p:guide pos="4152"/>
        <p:guide orient="horz" pos="2520"/>
        <p:guide orient="horz" pos="3744"/>
        <p:guide pos="3696"/>
        <p:guide pos="4344"/>
        <p:guide orient="horz" pos="4176"/>
        <p:guide pos="3432"/>
        <p:guide orient="horz" pos="1008"/>
        <p:guide orient="horz" pos="1656"/>
        <p:guide orient="horz" pos="744"/>
        <p:guide orient="horz" pos="1344"/>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26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8/10/relationships/authors" Target="authors.xml"/></Relationships>
</file>

<file path=ppt/charts/_rels/chart1.xml.rels><?xml version="1.0" encoding="UTF-8" standalone="yes"?>
<Relationships xmlns="http://schemas.openxmlformats.org/package/2006/relationships"><Relationship Id="rId2" Type="http://schemas.openxmlformats.org/officeDocument/2006/relationships/oleObject" Target="https://dfacanada.sharepoint.com/sites/Team-xFN-ISG-MKT-IAD-Team/Shared%20Documents/General/Slide%20Update%20Workflow/QMR/US/QMR%20Master_US.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oleObject" Target="https://dfacanada.sharepoint.com/sites/Team-xFN-ISG-MKT-IAD-Team/Shared%20Documents/General/Slide%20Update%20Workflow/QMR/US/QMR%20Master_US.xlsx" TargetMode="External"/><Relationship Id="rId1" Type="http://schemas.openxmlformats.org/officeDocument/2006/relationships/themeOverride" Target="../theme/themeOverride10.xml"/></Relationships>
</file>

<file path=ppt/charts/_rels/chart2.xml.rels><?xml version="1.0" encoding="UTF-8" standalone="yes"?>
<Relationships xmlns="http://schemas.openxmlformats.org/package/2006/relationships"><Relationship Id="rId2" Type="http://schemas.openxmlformats.org/officeDocument/2006/relationships/oleObject" Target="https://dfacanada.sharepoint.com/sites/Team-xFN-ISG-MKT-IAD-Team/Shared%20Documents/General/Slide%20Update%20Workflow/QMR/US/QMR%20Master_US.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https://dfacanada.sharepoint.com/sites/Team-xFN-ISG-MKT-IAD-Team/Shared%20Documents/General/Slide%20Update%20Workflow/QMR/US/QMR%20Master_US.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https://dfacanada.sharepoint.com/sites/Team-xFN-ISG-MKT-IAD-Team/Shared%20Documents/General/Slide%20Update%20Workflow/QMR/US/QMR%20Master_US.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https://dfacanada.sharepoint.com/sites/Team-xFN-ISG-MKT-IAD-Team/Shared%20Documents/General/Slide%20Update%20Workflow/QMR/US/QMR%20Master_US.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https://dfacanada.sharepoint.com/sites/Team-xFN-ISG-MKT-IAD-Team/Shared%20Documents/General/Slide%20Update%20Workflow/QMR/US/QMR%20Master_US.xlsx"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https://dfacanada.sharepoint.com/sites/Team-xFN-ISG-MKT-IAD-Team/Shared%20Documents/General/Slide%20Update%20Workflow/QMR/US/QMR%20Master_US.xlsx"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oleObject" Target="https://dfacanada.sharepoint.com/sites/Team-xFN-ISG-MKT-IAD-Team/Shared%20Documents/General/Slide%20Update%20Workflow/QMR/US/QMR%20Master_US.xlsx" TargetMode="External"/><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oleObject" Target="https://dfacanada.sharepoint.com/sites/Team-xFN-ISG-MKT-IAD-Team/Shared%20Documents/General/Slide%20Update%20Workflow/QMR/US/QMR%20Master_US.xlsx" TargetMode="External"/><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6.7407190799713135E-2"/>
          <c:w val="0.98573952913284302"/>
          <c:h val="0.90679901838302612"/>
        </c:manualLayout>
      </c:layout>
      <c:barChart>
        <c:barDir val="bar"/>
        <c:grouping val="clustered"/>
        <c:varyColors val="0"/>
        <c:ser>
          <c:idx val="0"/>
          <c:order val="0"/>
          <c:tx>
            <c:strRef>
              <c:f>'US (Qtr)'!$P$6</c:f>
              <c:strCache>
                <c:ptCount val="1"/>
                <c:pt idx="0">
                  <c:v>Returns</c:v>
                </c:pt>
              </c:strCache>
            </c:strRef>
          </c:tx>
          <c:spPr>
            <a:solidFill>
              <a:srgbClr val="35627D"/>
            </a:solidFill>
          </c:spPr>
          <c:invertIfNegative val="0"/>
          <c:dLbls>
            <c:dLbl>
              <c:idx val="0"/>
              <c:spPr/>
              <c:txPr>
                <a:bodyPr wrap="square" lIns="38100" tIns="19050" rIns="38100" bIns="19050" anchor="ctr">
                  <a:spAutoFit/>
                </a:bodyPr>
                <a:lstStyle/>
                <a:p>
                  <a:pPr>
                    <a:defRPr sz="800" smtId="4294967295">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0-520D-4D73-A388-0AC7B6ED42DC}"/>
                </c:ext>
              </c:extLst>
            </c:dLbl>
            <c:dLbl>
              <c:idx val="1"/>
              <c:spPr/>
              <c:txPr>
                <a:bodyPr wrap="square" lIns="38100" tIns="19050" rIns="38100" bIns="19050" anchor="ctr">
                  <a:spAutoFit/>
                </a:bodyPr>
                <a:lstStyle/>
                <a:p>
                  <a:pPr>
                    <a:defRPr sz="800" smtId="4294967295">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1-520D-4D73-A388-0AC7B6ED42DC}"/>
                </c:ext>
              </c:extLst>
            </c:dLbl>
            <c:dLbl>
              <c:idx val="2"/>
              <c:spPr/>
              <c:txPr>
                <a:bodyPr wrap="square" lIns="38100" tIns="19050" rIns="38100" bIns="19050" anchor="ctr">
                  <a:spAutoFit/>
                </a:bodyPr>
                <a:lstStyle/>
                <a:p>
                  <a:pPr>
                    <a:defRPr sz="800" smtId="4294967295">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2-520D-4D73-A388-0AC7B6ED42DC}"/>
                </c:ext>
              </c:extLst>
            </c:dLbl>
            <c:dLbl>
              <c:idx val="3"/>
              <c:spPr/>
              <c:txPr>
                <a:bodyPr wrap="square" lIns="38100" tIns="19050" rIns="38100" bIns="19050" anchor="ctr">
                  <a:spAutoFit/>
                </a:bodyPr>
                <a:lstStyle/>
                <a:p>
                  <a:pPr>
                    <a:defRPr sz="800" smtId="4294967295">
                      <a:solidFill>
                        <a:srgbClr val="C00000"/>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3-520D-4D73-A388-0AC7B6ED42DC}"/>
                </c:ext>
              </c:extLst>
            </c:dLbl>
            <c:dLbl>
              <c:idx val="4"/>
              <c:spPr/>
              <c:txPr>
                <a:bodyPr wrap="square" lIns="38100" tIns="19050" rIns="38100" bIns="19050" anchor="ctr">
                  <a:spAutoFit/>
                </a:bodyPr>
                <a:lstStyle/>
                <a:p>
                  <a:pPr>
                    <a:defRPr sz="800" smtId="4294967295">
                      <a:solidFill>
                        <a:srgbClr val="C00000"/>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4-520D-4D73-A388-0AC7B6ED42DC}"/>
                </c:ext>
              </c:extLst>
            </c:dLbl>
            <c:dLbl>
              <c:idx val="5"/>
              <c:spPr/>
              <c:txPr>
                <a:bodyPr wrap="square" lIns="38100" tIns="19050" rIns="38100" bIns="19050" anchor="ctr">
                  <a:spAutoFit/>
                </a:bodyPr>
                <a:lstStyle/>
                <a:p>
                  <a:pPr>
                    <a:defRPr sz="800" smtId="4294967295">
                      <a:solidFill>
                        <a:srgbClr val="C00000"/>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5-520D-4D73-A388-0AC7B6ED42DC}"/>
                </c:ext>
              </c:extLst>
            </c:dLbl>
            <c:dLbl>
              <c:idx val="6"/>
              <c:spPr/>
              <c:txPr>
                <a:bodyPr wrap="square" lIns="38100" tIns="19050" rIns="38100" bIns="19050" anchor="ctr">
                  <a:spAutoFit/>
                </a:bodyPr>
                <a:lstStyle/>
                <a:p>
                  <a:pPr>
                    <a:defRPr sz="800" smtId="4294967295">
                      <a:solidFill>
                        <a:srgbClr val="C00000"/>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6-520D-4D73-A388-0AC7B6ED42DC}"/>
                </c:ext>
              </c:extLst>
            </c:dLbl>
            <c:spPr>
              <a:noFill/>
              <a:ln>
                <a:noFill/>
              </a:ln>
              <a:effectLst/>
            </c:spPr>
            <c:txPr>
              <a:bodyPr wrap="square" lIns="38100" tIns="19050" rIns="38100" bIns="19050" anchor="ctr">
                <a:spAutoFit/>
              </a:bodyPr>
              <a:lstStyle/>
              <a:p>
                <a:pPr>
                  <a:defRPr sz="800" smtId="4294967295">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ext>
            </c:extLst>
          </c:dLbls>
          <c:cat>
            <c:strRef>
              <c:f>'US (Qtr)'!$O$7:$O$13</c:f>
              <c:strCache>
                <c:ptCount val="7"/>
                <c:pt idx="0">
                  <c:v>Small Value</c:v>
                </c:pt>
                <c:pt idx="1">
                  <c:v>Large Value</c:v>
                </c:pt>
                <c:pt idx="2">
                  <c:v>Small Cap</c:v>
                </c:pt>
                <c:pt idx="3">
                  <c:v>Small Growth</c:v>
                </c:pt>
                <c:pt idx="4">
                  <c:v>Marketwide</c:v>
                </c:pt>
                <c:pt idx="5">
                  <c:v>Large Cap</c:v>
                </c:pt>
                <c:pt idx="6">
                  <c:v>Large Growth</c:v>
                </c:pt>
              </c:strCache>
            </c:strRef>
          </c:cat>
          <c:val>
            <c:numRef>
              <c:f>'US (Qtr)'!$P$7:$P$13</c:f>
              <c:numCache>
                <c:formatCode>0.00</c:formatCode>
                <c:ptCount val="7"/>
                <c:pt idx="0">
                  <c:v>4.96</c:v>
                </c:pt>
                <c:pt idx="1">
                  <c:v>2.1</c:v>
                </c:pt>
                <c:pt idx="2">
                  <c:v>0.89</c:v>
                </c:pt>
                <c:pt idx="3">
                  <c:v>-2.81</c:v>
                </c:pt>
                <c:pt idx="4">
                  <c:v>-3.96</c:v>
                </c:pt>
                <c:pt idx="5">
                  <c:v>-4.18</c:v>
                </c:pt>
                <c:pt idx="6">
                  <c:v>-9.7799999999999994</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7-520D-4D73-A388-0AC7B6ED42DC}"/>
            </c:ext>
          </c:extLst>
        </c:ser>
        <c:dLbls>
          <c:showLegendKey val="0"/>
          <c:showVal val="0"/>
          <c:showCatName val="0"/>
          <c:showSerName val="0"/>
          <c:showPercent val="0"/>
          <c:showBubbleSize val="0"/>
        </c:dLbls>
        <c:gapWidth val="250"/>
        <c:axId val="37654912"/>
        <c:axId val="37656448"/>
      </c:barChart>
      <c:catAx>
        <c:axId val="37654912"/>
        <c:scaling>
          <c:orientation val="maxMin"/>
        </c:scaling>
        <c:delete val="0"/>
        <c:axPos val="l"/>
        <c:numFmt formatCode="General" sourceLinked="0"/>
        <c:majorTickMark val="none"/>
        <c:minorTickMark val="none"/>
        <c:tickLblPos val="none"/>
        <c:spPr>
          <a:ln w="3175">
            <a:solidFill>
              <a:srgbClr val="FFFFFF">
                <a:lumMod val="65000"/>
              </a:srgbClr>
            </a:solidFill>
          </a:ln>
        </c:spPr>
        <c:txPr>
          <a:bodyPr wrap="none"/>
          <a:lstStyle/>
          <a:p>
            <a:pPr>
              <a:defRPr sz="900" baseline="0" smtId="4294967295">
                <a:solidFill>
                  <a:schemeClr val="tx1"/>
                </a:solidFill>
                <a:latin typeface="Avenir LT 55 Roman" panose="020B0503020000020003" pitchFamily="34" charset="0"/>
                <a:cs typeface="Arial" pitchFamily="34" charset="0"/>
              </a:defRPr>
            </a:pPr>
            <a:endParaRPr lang="en-US"/>
          </a:p>
        </c:txPr>
        <c:crossAx val="37656448"/>
        <c:crosses val="autoZero"/>
        <c:auto val="0"/>
        <c:lblAlgn val="ctr"/>
        <c:lblOffset val="400"/>
        <c:tickLblSkip val="1"/>
        <c:noMultiLvlLbl val="0"/>
      </c:catAx>
      <c:valAx>
        <c:axId val="37656448"/>
        <c:scaling>
          <c:orientation val="minMax"/>
        </c:scaling>
        <c:delete val="0"/>
        <c:axPos val="b"/>
        <c:numFmt formatCode="0.00" sourceLinked="1"/>
        <c:majorTickMark val="out"/>
        <c:minorTickMark val="none"/>
        <c:tickLblPos val="none"/>
        <c:spPr>
          <a:ln>
            <a:noFill/>
          </a:ln>
        </c:spPr>
        <c:crossAx val="37654912"/>
        <c:crosses val="max"/>
        <c:crossBetween val="between"/>
      </c:valAx>
    </c:plotArea>
    <c:plotVisOnly val="1"/>
    <c:dispBlanksAs val="gap"/>
    <c:showDLblsOverMax val="0"/>
  </c:chart>
  <c:txPr>
    <a:bodyPr/>
    <a:lstStyle/>
    <a:p>
      <a:pPr>
        <a:defRPr sz="1800" smtId="4294967295"/>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9695159047842026E-2"/>
          <c:y val="9.9541567265987396E-2"/>
          <c:w val="0.94650983810424805"/>
          <c:h val="0.75207632780075073"/>
        </c:manualLayout>
      </c:layout>
      <c:barChart>
        <c:barDir val="bar"/>
        <c:grouping val="clustered"/>
        <c:varyColors val="0"/>
        <c:ser>
          <c:idx val="0"/>
          <c:order val="0"/>
          <c:tx>
            <c:strRef>
              <c:f>'REITs (Qtr)'!$P$6</c:f>
              <c:strCache>
                <c:ptCount val="1"/>
                <c:pt idx="0">
                  <c:v>Returns</c:v>
                </c:pt>
              </c:strCache>
            </c:strRef>
          </c:tx>
          <c:spPr>
            <a:solidFill>
              <a:srgbClr val="432547"/>
            </a:solidFill>
          </c:spPr>
          <c:invertIfNegative val="0"/>
          <c:dPt>
            <c:idx val="0"/>
            <c:invertIfNegative val="0"/>
            <c:bubble3D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0-6469-4FDD-AEBD-030DFA82BB96}"/>
              </c:ext>
            </c:extLst>
          </c:dPt>
          <c:dPt>
            <c:idx val="1"/>
            <c:invertIfNegative val="0"/>
            <c:bubble3D val="0"/>
            <c:spPr>
              <a:solidFill>
                <a:srgbClr val="98709C"/>
              </a:solidFill>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2-6469-4FDD-AEBD-030DFA82BB96}"/>
              </c:ext>
            </c:extLst>
          </c:dPt>
          <c:dLbls>
            <c:dLbl>
              <c:idx val="0"/>
              <c:spPr/>
              <c:txPr>
                <a:bodyPr wrap="square" lIns="38100" tIns="19050" rIns="38100" bIns="19050" anchor="ctr">
                  <a:spAutoFit/>
                </a:bodyPr>
                <a:lstStyle/>
                <a:p>
                  <a:pPr>
                    <a:defRPr smtId="4294967295">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0-6469-4FDD-AEBD-030DFA82BB96}"/>
                </c:ext>
              </c:extLst>
            </c:dLbl>
            <c:dLbl>
              <c:idx val="1"/>
              <c:layout>
                <c:manualLayout>
                  <c:x val="0"/>
                  <c:y val="7.4963692998871362E-17"/>
                </c:manualLayout>
              </c:layout>
              <c:spPr/>
              <c:txPr>
                <a:bodyPr wrap="square" lIns="38100" tIns="19050" rIns="38100" bIns="19050" anchor="ctr">
                  <a:spAutoFit/>
                </a:bodyPr>
                <a:lstStyle/>
                <a:p>
                  <a:pPr>
                    <a:defRPr smtId="4294967295">
                      <a:solidFill>
                        <a:srgbClr val="C00000"/>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2-6469-4FDD-AEBD-030DFA82BB96}"/>
                </c:ext>
              </c:extLst>
            </c:dLbl>
            <c:spPr>
              <a:noFill/>
              <a:ln>
                <a:noFill/>
              </a:ln>
              <a:effectLst/>
            </c:spPr>
            <c:txPr>
              <a:bodyPr wrap="square" lIns="38100" tIns="19050" rIns="38100" bIns="19050" anchor="ctr">
                <a:spAutoFit/>
              </a:bodyPr>
              <a:lstStyle/>
              <a:p>
                <a:pPr>
                  <a:defRPr smtId="4294967295">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ext>
            </c:extLst>
          </c:dLbls>
          <c:cat>
            <c:strRef>
              <c:f>'REITs (Qtr)'!$O$7:$O$8</c:f>
              <c:strCache>
                <c:ptCount val="2"/>
                <c:pt idx="0">
                  <c:v>US REITS</c:v>
                </c:pt>
                <c:pt idx="1">
                  <c:v>Global ex US REITS</c:v>
                </c:pt>
              </c:strCache>
            </c:strRef>
          </c:cat>
          <c:val>
            <c:numRef>
              <c:f>'REITs (Qtr)'!$P$7:$P$8</c:f>
              <c:numCache>
                <c:formatCode>0.00</c:formatCode>
                <c:ptCount val="2"/>
                <c:pt idx="0">
                  <c:v>4.6399999999999997</c:v>
                </c:pt>
                <c:pt idx="1">
                  <c:v>-7.88</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3-6469-4FDD-AEBD-030DFA82BB96}"/>
            </c:ext>
          </c:extLst>
        </c:ser>
        <c:dLbls>
          <c:showLegendKey val="0"/>
          <c:showVal val="0"/>
          <c:showCatName val="0"/>
          <c:showSerName val="0"/>
          <c:showPercent val="0"/>
          <c:showBubbleSize val="0"/>
        </c:dLbls>
        <c:gapWidth val="200"/>
        <c:overlap val="100"/>
        <c:axId val="107864064"/>
        <c:axId val="107865600"/>
      </c:barChart>
      <c:catAx>
        <c:axId val="107864064"/>
        <c:scaling>
          <c:orientation val="maxMin"/>
        </c:scaling>
        <c:delete val="0"/>
        <c:axPos val="l"/>
        <c:numFmt formatCode="General" sourceLinked="0"/>
        <c:majorTickMark val="none"/>
        <c:minorTickMark val="none"/>
        <c:tickLblPos val="none"/>
        <c:spPr>
          <a:noFill/>
          <a:ln w="3175">
            <a:solidFill>
              <a:schemeClr val="bg1">
                <a:lumMod val="65000"/>
              </a:schemeClr>
            </a:solidFill>
          </a:ln>
        </c:spPr>
        <c:crossAx val="107865600"/>
        <c:crossesAt val="0"/>
        <c:auto val="0"/>
        <c:lblAlgn val="ctr"/>
        <c:lblOffset val="100"/>
        <c:noMultiLvlLbl val="0"/>
      </c:catAx>
      <c:valAx>
        <c:axId val="107865600"/>
        <c:scaling>
          <c:orientation val="minMax"/>
        </c:scaling>
        <c:delete val="0"/>
        <c:axPos val="t"/>
        <c:numFmt formatCode="0.00" sourceLinked="1"/>
        <c:majorTickMark val="none"/>
        <c:minorTickMark val="none"/>
        <c:tickLblPos val="none"/>
        <c:spPr>
          <a:ln>
            <a:noFill/>
          </a:ln>
        </c:spPr>
        <c:crossAx val="107864064"/>
        <c:crosses val="autoZero"/>
        <c:crossBetween val="between"/>
      </c:valAx>
    </c:plotArea>
    <c:plotVisOnly val="1"/>
    <c:dispBlanksAs val="gap"/>
    <c:showDLblsOverMax val="0"/>
  </c:chart>
  <c:txPr>
    <a:bodyPr/>
    <a:lstStyle/>
    <a:p>
      <a:pPr>
        <a:defRPr sz="900" smtId="4294967295"/>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396702527999878"/>
          <c:y val="8.1301987171173096E-2"/>
          <c:w val="0.53142434358596802"/>
          <c:h val="0.81752520799636841"/>
        </c:manualLayout>
      </c:layout>
      <c:doughnutChart>
        <c:varyColors val="1"/>
        <c:ser>
          <c:idx val="0"/>
          <c:order val="0"/>
          <c:tx>
            <c:strRef>
              <c:f>'Pie Charts'!$N$6</c:f>
              <c:strCache>
                <c:ptCount val="1"/>
                <c:pt idx="0">
                  <c:v>Percent</c:v>
                </c:pt>
              </c:strCache>
            </c:strRef>
          </c:tx>
          <c:spPr>
            <a:ln>
              <a:noFill/>
            </a:ln>
          </c:spPr>
          <c:dPt>
            <c:idx val="0"/>
            <c:bubble3D val="0"/>
            <c:spPr>
              <a:solidFill>
                <a:schemeClr val="tx2"/>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1-AE2F-435B-A632-3EB2BEF0C868}"/>
              </c:ext>
            </c:extLst>
          </c:dPt>
          <c:dPt>
            <c:idx val="1"/>
            <c:bubble3D val="0"/>
            <c:spPr>
              <a:solidFill>
                <a:schemeClr val="bg1">
                  <a:lumMod val="75000"/>
                </a:schemeClr>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3-AE2F-435B-A632-3EB2BEF0C868}"/>
              </c:ext>
            </c:extLst>
          </c:dPt>
          <c:dPt>
            <c:idx val="2"/>
            <c:bubble3D val="0"/>
            <c:spPr>
              <a:solidFill>
                <a:schemeClr val="bg1">
                  <a:lumMod val="75000"/>
                </a:schemeClr>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5-AE2F-435B-A632-3EB2BEF0C868}"/>
              </c:ext>
            </c:extLst>
          </c:dPt>
          <c:dPt>
            <c:idx val="3"/>
            <c:bubble3D val="0"/>
            <c:spPr>
              <a:solidFill>
                <a:schemeClr val="bg1">
                  <a:lumMod val="75000"/>
                </a:schemeClr>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7-AE2F-435B-A632-3EB2BEF0C868}"/>
              </c:ext>
            </c:extLst>
          </c:dPt>
          <c:dLbls>
            <c:dLbl>
              <c:idx val="0"/>
              <c:layout>
                <c:manualLayout>
                  <c:x val="-0.2226734459400177"/>
                  <c:y val="-0.17136508226394653"/>
                </c:manualLayout>
              </c:layout>
              <c:tx>
                <c:rich>
                  <a:bodyPr rot="0" spcFirstLastPara="1" vertOverflow="ellipsis" vert="horz" wrap="square" lIns="38100" tIns="19050" rIns="38100" bIns="19050" anchor="ctr" anchorCtr="0">
                    <a:spAutoFit/>
                  </a:bodyPr>
                  <a:lstStyle/>
                  <a:p>
                    <a:pPr algn="ctr">
                      <a:defRPr sz="1800" b="1" i="0" u="none" strike="noStrike" kern="1200" baseline="0">
                        <a:solidFill>
                          <a:srgbClr val="005E74"/>
                        </a:solidFill>
                        <a:latin typeface="Arial" pitchFamily="34" charset="0"/>
                        <a:ea typeface="+mn-ea"/>
                        <a:cs typeface="Arial" pitchFamily="34" charset="0"/>
                      </a:defRPr>
                    </a:pPr>
                    <a:r>
                      <a:rPr lang="en-US" sz="1800" dirty="0">
                        <a:latin typeface="Open Sans" panose="020B0606030504020204" pitchFamily="34" charset="0"/>
                        <a:ea typeface="Open Sans" panose="020B0606030504020204" pitchFamily="34" charset="0"/>
                        <a:cs typeface="Open Sans" panose="020B0606030504020204" pitchFamily="34" charset="0"/>
                      </a:rPr>
                      <a:t>63%</a:t>
                    </a:r>
                  </a:p>
                  <a:p>
                    <a:pPr algn="ctr">
                      <a:defRPr sz="1800" b="1" i="0" u="none" strike="noStrike" kern="1200" baseline="0">
                        <a:solidFill>
                          <a:srgbClr val="005E74"/>
                        </a:solidFill>
                        <a:latin typeface="Arial" pitchFamily="34" charset="0"/>
                        <a:ea typeface="+mn-ea"/>
                        <a:cs typeface="Arial" pitchFamily="34" charset="0"/>
                      </a:defRPr>
                    </a:pPr>
                    <a:r>
                      <a:rPr 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US Market</a:t>
                    </a:r>
                  </a:p>
                </c:rich>
              </c:tx>
              <c:numFmt formatCode="0%" sourceLinked="0"/>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0.3335304"/>
                      <c:h val="0.43503389999999997"/>
                    </c:manualLayout>
                  </c15:layout>
                  <c15:showDataLabelsRange val="0"/>
                </c:ext>
                <c:ext xmlns:c16="http://schemas.microsoft.com/office/drawing/2014/chart" uri="{C3380CC4-5D6E-409C-BE32-E72D297353CC}">
                  <c16:uniqueId val="{00000001-AE2F-435B-A632-3EB2BEF0C868}"/>
                </c:ext>
              </c:extLst>
            </c:dLbl>
            <c:dLbl>
              <c:idx val="1"/>
              <c:delete val="1"/>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3-AE2F-435B-A632-3EB2BEF0C868}"/>
                </c:ext>
              </c:extLst>
            </c:dLbl>
            <c:dLbl>
              <c:idx val="2"/>
              <c:delete val="1"/>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5-AE2F-435B-A632-3EB2BEF0C868}"/>
                </c:ext>
              </c:extLst>
            </c:dLbl>
            <c:dLbl>
              <c:idx val="3"/>
              <c:spPr/>
              <c:txPr>
                <a:bodyPr rot="0" spcFirstLastPara="1" vertOverflow="ellipsis" vert="horz" wrap="square" lIns="38100" tIns="19050" rIns="38100" bIns="19050" anchor="ctr" anchorCtr="1">
                  <a:spAutoFit/>
                </a:bodyPr>
                <a:lstStyle/>
                <a:p>
                  <a:pPr>
                    <a:defRPr sz="1800" b="0" i="0" u="none" strike="noStrike" kern="1200" baseline="0" smtId="4294967295">
                      <a:solidFill>
                        <a:schemeClr val="tx1">
                          <a:lumMod val="75000"/>
                          <a:lumOff val="25000"/>
                        </a:schemeClr>
                      </a:solidFill>
                      <a:latin typeface="Arial" pitchFamily="34" charset="0"/>
                      <a:ea typeface="+mn-ea"/>
                      <a:cs typeface="Arial"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7-AE2F-435B-A632-3EB2BEF0C868}"/>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smtId="4294967295">
                    <a:solidFill>
                      <a:schemeClr val="tx1">
                        <a:lumMod val="75000"/>
                        <a:lumOff val="25000"/>
                      </a:schemeClr>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Lst>
          </c:dLbls>
          <c:cat>
            <c:strRef>
              <c:f>'Pie Charts'!$M$7:$M$9</c:f>
              <c:strCache>
                <c:ptCount val="3"/>
                <c:pt idx="0">
                  <c:v>US</c:v>
                </c:pt>
                <c:pt idx="1">
                  <c:v>International Developed</c:v>
                </c:pt>
                <c:pt idx="2">
                  <c:v>Emerging Markets</c:v>
                </c:pt>
              </c:strCache>
            </c:strRef>
          </c:cat>
          <c:val>
            <c:numRef>
              <c:f>'Pie Charts'!$N$7:$N$9</c:f>
              <c:numCache>
                <c:formatCode>0%</c:formatCode>
                <c:ptCount val="3"/>
                <c:pt idx="0">
                  <c:v>0.63</c:v>
                </c:pt>
                <c:pt idx="1">
                  <c:v>0.26</c:v>
                </c:pt>
                <c:pt idx="2">
                  <c:v>0.11</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8-AE2F-435B-A632-3EB2BEF0C868}"/>
            </c:ext>
          </c:extLst>
        </c:ser>
        <c:dLbls>
          <c:showLegendKey val="0"/>
          <c:showVal val="0"/>
          <c:showCatName val="0"/>
          <c:showSerName val="0"/>
          <c:showPercent val="0"/>
          <c:showBubbleSize val="0"/>
          <c:showLeaderLines val="0"/>
        </c:dLbls>
        <c:firstSliceAng val="0"/>
        <c:holeSize val="90"/>
      </c:doughnutChart>
      <c:spPr>
        <a:noFill/>
        <a:ln>
          <a:noFill/>
        </a:ln>
        <a:effectLst/>
      </c:spPr>
    </c:plotArea>
    <c:plotVisOnly val="1"/>
    <c:dispBlanksAs val="gap"/>
    <c:showDLblsOverMax val="0"/>
    <c:extLst xmlns:m="http://schemas.openxmlformats.org/officeDocument/2006/math" xmlns:w="http://schemas.openxmlformats.org/wordprocessingml/2006/main" xmlns:wp="http://schemas.openxmlformats.org/drawingml/2006/wordprocessingDrawing" xmlns:a14="http://schemas.microsoft.com/office/drawing/2010/main"/>
  </c:chart>
  <c:spPr>
    <a:noFill/>
    <a:ln w="9525" cap="flat" cmpd="sng" algn="ctr">
      <a:noFill/>
      <a:round/>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834373474121094"/>
          <c:y val="0.16330540180206299"/>
          <c:w val="0.76695519685745239"/>
          <c:h val="0.62291008234024048"/>
        </c:manualLayout>
      </c:layout>
      <c:barChart>
        <c:barDir val="bar"/>
        <c:grouping val="clustered"/>
        <c:varyColors val="0"/>
        <c:ser>
          <c:idx val="1"/>
          <c:order val="0"/>
          <c:tx>
            <c:strRef>
              <c:f>'Dev (Qtr)'!$R$6</c:f>
              <c:strCache>
                <c:ptCount val="1"/>
                <c:pt idx="0">
                  <c:v>Local currency</c:v>
                </c:pt>
              </c:strCache>
            </c:strRef>
          </c:tx>
          <c:spPr>
            <a:solidFill>
              <a:schemeClr val="accent4"/>
            </a:solidFill>
          </c:spPr>
          <c:invertIfNegative val="0"/>
          <c:dLbls>
            <c:dLbl>
              <c:idx val="0"/>
              <c:spPr/>
              <c:txPr>
                <a:bodyPr wrap="square" lIns="38100" tIns="19050" rIns="38100" bIns="19050" anchor="ctr">
                  <a:spAutoFit/>
                </a:bodyPr>
                <a:lstStyle/>
                <a:p>
                  <a:pPr>
                    <a:defRPr sz="800" baseline="0" smtId="4294967295">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0-6733-4F35-AAF5-ED6E06F7E8F3}"/>
                </c:ext>
              </c:extLst>
            </c:dLbl>
            <c:dLbl>
              <c:idx val="1"/>
              <c:layout>
                <c:manualLayout>
                  <c:x val="-5.1437245750149451E-3"/>
                  <c:y val="0"/>
                </c:manualLayout>
              </c:layout>
              <c:spPr/>
              <c:txPr>
                <a:bodyPr wrap="square" lIns="38100" tIns="19050" rIns="38100" bIns="19050" anchor="ctr">
                  <a:spAutoFit/>
                </a:bodyPr>
                <a:lstStyle/>
                <a:p>
                  <a:pPr>
                    <a:defRPr sz="800" baseline="0" smtId="4294967295">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1-6733-4F35-AAF5-ED6E06F7E8F3}"/>
                </c:ext>
              </c:extLst>
            </c:dLbl>
            <c:dLbl>
              <c:idx val="2"/>
              <c:spPr/>
              <c:txPr>
                <a:bodyPr wrap="square" lIns="38100" tIns="19050" rIns="38100" bIns="19050" anchor="ctr">
                  <a:spAutoFit/>
                </a:bodyPr>
                <a:lstStyle/>
                <a:p>
                  <a:pPr>
                    <a:defRPr sz="800" baseline="0" smtId="4294967295">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2-6733-4F35-AAF5-ED6E06F7E8F3}"/>
                </c:ext>
              </c:extLst>
            </c:dLbl>
            <c:dLbl>
              <c:idx val="3"/>
              <c:spPr/>
              <c:txPr>
                <a:bodyPr wrap="square" lIns="38100" tIns="19050" rIns="38100" bIns="19050" anchor="ctr">
                  <a:spAutoFit/>
                </a:bodyPr>
                <a:lstStyle/>
                <a:p>
                  <a:pPr>
                    <a:defRPr sz="800" baseline="0" smtId="4294967295">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3-6733-4F35-AAF5-ED6E06F7E8F3}"/>
                </c:ext>
              </c:extLst>
            </c:dLbl>
            <c:dLbl>
              <c:idx val="4"/>
              <c:layout>
                <c:manualLayout>
                  <c:x val="4.7150263920431366E-17"/>
                  <c:y val="1.1519410206197548E-2"/>
                </c:manualLayout>
              </c:layout>
              <c:spPr/>
              <c:txPr>
                <a:bodyPr wrap="square" lIns="38100" tIns="19050" rIns="38100" bIns="19050" anchor="ctr">
                  <a:spAutoFit/>
                </a:bodyPr>
                <a:lstStyle/>
                <a:p>
                  <a:pPr>
                    <a:defRPr sz="800" baseline="0" smtId="4294967295">
                      <a:solidFill>
                        <a:srgbClr val="C00000"/>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4-6733-4F35-AAF5-ED6E06F7E8F3}"/>
                </c:ext>
              </c:extLst>
            </c:dLbl>
            <c:spPr>
              <a:noFill/>
              <a:ln>
                <a:noFill/>
              </a:ln>
              <a:effectLst/>
            </c:spPr>
            <c:txPr>
              <a:bodyPr wrap="square" lIns="38100" tIns="19050" rIns="38100" bIns="19050" anchor="ctr">
                <a:spAutoFit/>
              </a:bodyPr>
              <a:lstStyle/>
              <a:p>
                <a:pPr>
                  <a:defRPr sz="800" baseline="0" smtId="4294967295">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ext>
            </c:extLst>
          </c:dLbls>
          <c:cat>
            <c:strRef>
              <c:f>'Dev (Qtr)'!$Q$7:$Q$11</c:f>
              <c:strCache>
                <c:ptCount val="5"/>
                <c:pt idx="0">
                  <c:v>Value</c:v>
                </c:pt>
                <c:pt idx="1">
                  <c:v>Small Cap</c:v>
                </c:pt>
                <c:pt idx="2">
                  <c:v>Marketwide</c:v>
                </c:pt>
                <c:pt idx="3">
                  <c:v>Large Cap</c:v>
                </c:pt>
                <c:pt idx="4">
                  <c:v>Growth</c:v>
                </c:pt>
              </c:strCache>
            </c:strRef>
          </c:cat>
          <c:val>
            <c:numRef>
              <c:f>'Dev (Qtr)'!$R$7:$R$11</c:f>
              <c:numCache>
                <c:formatCode>0.00</c:formatCode>
                <c:ptCount val="5"/>
                <c:pt idx="0">
                  <c:v>3.99</c:v>
                </c:pt>
                <c:pt idx="1">
                  <c:v>0.68</c:v>
                </c:pt>
                <c:pt idx="2">
                  <c:v>0.53</c:v>
                </c:pt>
                <c:pt idx="3">
                  <c:v>0.51</c:v>
                </c:pt>
                <c:pt idx="4">
                  <c:v>-3.21</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5-6733-4F35-AAF5-ED6E06F7E8F3}"/>
            </c:ext>
          </c:extLst>
        </c:ser>
        <c:ser>
          <c:idx val="3"/>
          <c:order val="1"/>
          <c:tx>
            <c:strRef>
              <c:f>'Dev (Qtr)'!$S$6</c:f>
              <c:strCache>
                <c:ptCount val="1"/>
                <c:pt idx="0">
                  <c:v>US currency</c:v>
                </c:pt>
              </c:strCache>
            </c:strRef>
          </c:tx>
          <c:spPr>
            <a:solidFill>
              <a:schemeClr val="accent4">
                <a:lumMod val="75000"/>
              </a:schemeClr>
            </a:solidFill>
          </c:spPr>
          <c:invertIfNegative val="0"/>
          <c:dLbls>
            <c:dLbl>
              <c:idx val="0"/>
              <c:layout>
                <c:manualLayout>
                  <c:x val="-2.1514538675546646E-3"/>
                  <c:y val="-9.6581634134054184E-3"/>
                </c:manualLayout>
              </c:layout>
              <c:numFmt formatCode="0.00;\-0.00;;" sourceLinked="0"/>
              <c:spPr/>
              <c:txPr>
                <a:bodyPr/>
                <a:lstStyle/>
                <a:p>
                  <a:pPr>
                    <a:defRPr sz="800" b="0" baseline="0" smtId="4294967295">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6-6733-4F35-AAF5-ED6E06F7E8F3}"/>
                </c:ext>
              </c:extLst>
            </c:dLbl>
            <c:dLbl>
              <c:idx val="1"/>
              <c:layout>
                <c:manualLayout>
                  <c:x val="-4.7214934602379799E-3"/>
                  <c:y val="-1.1269067414104939E-2"/>
                </c:manualLayout>
              </c:layout>
              <c:numFmt formatCode="0.00;\-0.00;;" sourceLinked="0"/>
              <c:spPr/>
              <c:txPr>
                <a:bodyPr/>
                <a:lstStyle/>
                <a:p>
                  <a:pPr>
                    <a:defRPr sz="800" b="0" baseline="0" smtId="4294967295">
                      <a:solidFill>
                        <a:srgbClr val="C00000"/>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7-6733-4F35-AAF5-ED6E06F7E8F3}"/>
                </c:ext>
              </c:extLst>
            </c:dLbl>
            <c:dLbl>
              <c:idx val="2"/>
              <c:layout>
                <c:manualLayout>
                  <c:x val="-7.2951785074936368E-3"/>
                  <c:y val="1.2426450379919056E-4"/>
                </c:manualLayout>
              </c:layout>
              <c:numFmt formatCode="0.00;\-0.00;;" sourceLinked="0"/>
              <c:spPr/>
              <c:txPr>
                <a:bodyPr/>
                <a:lstStyle/>
                <a:p>
                  <a:pPr>
                    <a:defRPr sz="800" b="0" baseline="0" smtId="4294967295">
                      <a:solidFill>
                        <a:srgbClr val="C00000"/>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8-6733-4F35-AAF5-ED6E06F7E8F3}"/>
                </c:ext>
              </c:extLst>
            </c:dLbl>
            <c:dLbl>
              <c:idx val="3"/>
              <c:layout>
                <c:manualLayout>
                  <c:x val="-9.44683494881377E-3"/>
                  <c:y val="6.0064200303495642E-3"/>
                </c:manualLayout>
              </c:layout>
              <c:numFmt formatCode="0.00;\-0.00;;" sourceLinked="0"/>
              <c:spPr/>
              <c:txPr>
                <a:bodyPr/>
                <a:lstStyle/>
                <a:p>
                  <a:pPr>
                    <a:defRPr sz="800" b="0" baseline="0" smtId="4294967295">
                      <a:solidFill>
                        <a:srgbClr val="C00000"/>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9-6733-4F35-AAF5-ED6E06F7E8F3}"/>
                </c:ext>
              </c:extLst>
            </c:dLbl>
            <c:dLbl>
              <c:idx val="4"/>
              <c:layout>
                <c:manualLayout>
                  <c:x val="-5.1437243819236755E-3"/>
                  <c:y val="-5.7597053237259388E-3"/>
                </c:manualLayout>
              </c:layout>
              <c:numFmt formatCode="0.00;\-0.00;;" sourceLinked="0"/>
              <c:spPr/>
              <c:txPr>
                <a:bodyPr/>
                <a:lstStyle/>
                <a:p>
                  <a:pPr>
                    <a:defRPr sz="800" b="0" baseline="0" smtId="4294967295">
                      <a:solidFill>
                        <a:srgbClr val="C00000"/>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A-6733-4F35-AAF5-ED6E06F7E8F3}"/>
                </c:ext>
              </c:extLst>
            </c:dLbl>
            <c:numFmt formatCode="0.00;\-0.00;;" sourceLinked="0"/>
            <c:spPr>
              <a:noFill/>
              <a:ln>
                <a:noFill/>
              </a:ln>
              <a:effectLst/>
            </c:spPr>
            <c:txPr>
              <a:bodyPr/>
              <a:lstStyle/>
              <a:p>
                <a:pPr>
                  <a:defRPr sz="800" b="0" baseline="0" smtId="4294967295">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'Dev (Qtr)'!$Q$7:$Q$11</c:f>
              <c:strCache>
                <c:ptCount val="5"/>
                <c:pt idx="0">
                  <c:v>Value</c:v>
                </c:pt>
                <c:pt idx="1">
                  <c:v>Small Cap</c:v>
                </c:pt>
                <c:pt idx="2">
                  <c:v>Marketwide</c:v>
                </c:pt>
                <c:pt idx="3">
                  <c:v>Large Cap</c:v>
                </c:pt>
                <c:pt idx="4">
                  <c:v>Growth</c:v>
                </c:pt>
              </c:strCache>
            </c:strRef>
          </c:cat>
          <c:val>
            <c:numRef>
              <c:f>'Dev (Qtr)'!$S$7:$S$11</c:f>
              <c:numCache>
                <c:formatCode>0.00</c:formatCode>
                <c:ptCount val="5"/>
                <c:pt idx="0">
                  <c:v>2.5</c:v>
                </c:pt>
                <c:pt idx="1">
                  <c:v>-0.37</c:v>
                </c:pt>
                <c:pt idx="2">
                  <c:v>-0.86</c:v>
                </c:pt>
                <c:pt idx="3">
                  <c:v>-0.94</c:v>
                </c:pt>
                <c:pt idx="4">
                  <c:v>-4.5999999999999996</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B-6733-4F35-AAF5-ED6E06F7E8F3}"/>
            </c:ext>
          </c:extLst>
        </c:ser>
        <c:dLbls>
          <c:showLegendKey val="0"/>
          <c:showVal val="0"/>
          <c:showCatName val="0"/>
          <c:showSerName val="0"/>
          <c:showPercent val="0"/>
          <c:showBubbleSize val="0"/>
        </c:dLbls>
        <c:gapWidth val="200"/>
        <c:overlap val="-20"/>
        <c:axId val="45320832"/>
        <c:axId val="45344256"/>
      </c:barChart>
      <c:catAx>
        <c:axId val="45320832"/>
        <c:scaling>
          <c:orientation val="maxMin"/>
        </c:scaling>
        <c:delete val="0"/>
        <c:axPos val="l"/>
        <c:numFmt formatCode="General" sourceLinked="0"/>
        <c:majorTickMark val="none"/>
        <c:minorTickMark val="none"/>
        <c:tickLblPos val="none"/>
        <c:spPr>
          <a:ln w="3175">
            <a:solidFill>
              <a:schemeClr val="bg1">
                <a:lumMod val="65000"/>
              </a:schemeClr>
            </a:solidFill>
          </a:ln>
        </c:spPr>
        <c:crossAx val="45344256"/>
        <c:crosses val="autoZero"/>
        <c:auto val="0"/>
        <c:lblAlgn val="ctr"/>
        <c:lblOffset val="100"/>
        <c:noMultiLvlLbl val="0"/>
      </c:catAx>
      <c:valAx>
        <c:axId val="45344256"/>
        <c:scaling>
          <c:orientation val="minMax"/>
        </c:scaling>
        <c:delete val="0"/>
        <c:axPos val="b"/>
        <c:numFmt formatCode="0.00" sourceLinked="1"/>
        <c:majorTickMark val="none"/>
        <c:minorTickMark val="none"/>
        <c:tickLblPos val="none"/>
        <c:spPr>
          <a:ln>
            <a:noFill/>
          </a:ln>
        </c:spPr>
        <c:crossAx val="45320832"/>
        <c:crosses val="max"/>
        <c:crossBetween val="between"/>
      </c:valAx>
    </c:plotArea>
    <c:legend>
      <c:legendPos val="t"/>
      <c:legendEntry>
        <c:idx val="0"/>
        <c:txPr>
          <a:bodyPr/>
          <a:lstStyle/>
          <a:p>
            <a:pPr>
              <a:defRPr sz="900" smtId="4294967295">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legendEntry>
      <c:legendEntry>
        <c:idx val="1"/>
        <c:txPr>
          <a:bodyPr/>
          <a:lstStyle/>
          <a:p>
            <a:pPr>
              <a:defRPr sz="900" smtId="4294967295">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legendEntry>
      <c:layout>
        <c:manualLayout>
          <c:xMode val="edge"/>
          <c:yMode val="edge"/>
          <c:x val="0"/>
          <c:y val="3.6404214799404144E-2"/>
          <c:w val="0.38753665070948545"/>
          <c:h val="0.12140215586123429"/>
        </c:manualLayout>
      </c:layout>
      <c:overlay val="0"/>
      <c:txPr>
        <a:bodyPr/>
        <a:lstStyle/>
        <a:p>
          <a:pPr>
            <a:defRPr sz="900" smtId="4294967295">
              <a:solidFill>
                <a:schemeClr val="tx1">
                  <a:lumMod val="65000"/>
                  <a:lumOff val="35000"/>
                </a:schemeClr>
              </a:solidFill>
            </a:defRPr>
          </a:pPr>
          <a:endParaRPr lang="en-US"/>
        </a:p>
      </c:txPr>
    </c:legend>
    <c:plotVisOnly val="1"/>
    <c:dispBlanksAs val="gap"/>
    <c:showDLblsOverMax val="0"/>
  </c:chart>
  <c:txPr>
    <a:bodyPr/>
    <a:lstStyle/>
    <a:p>
      <a:pPr>
        <a:defRPr sz="900" smtId="4294967295">
          <a:solidFill>
            <a:schemeClr val="tx1"/>
          </a:solidFill>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396702527999878"/>
          <c:y val="8.1301987171173096E-2"/>
          <c:w val="0.53142434358596802"/>
          <c:h val="0.81752520799636841"/>
        </c:manualLayout>
      </c:layout>
      <c:doughnutChart>
        <c:varyColors val="1"/>
        <c:ser>
          <c:idx val="0"/>
          <c:order val="0"/>
          <c:tx>
            <c:strRef>
              <c:f>'Pie Charts'!$N$6</c:f>
              <c:strCache>
                <c:ptCount val="1"/>
                <c:pt idx="0">
                  <c:v>Percent</c:v>
                </c:pt>
              </c:strCache>
            </c:strRef>
          </c:tx>
          <c:spPr>
            <a:ln>
              <a:noFill/>
            </a:ln>
          </c:spPr>
          <c:dPt>
            <c:idx val="0"/>
            <c:bubble3D val="0"/>
            <c:spPr>
              <a:solidFill>
                <a:schemeClr val="bg1">
                  <a:lumMod val="75000"/>
                </a:schemeClr>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1-5D4A-4164-A621-61F2498E2A7B}"/>
              </c:ext>
            </c:extLst>
          </c:dPt>
          <c:dPt>
            <c:idx val="1"/>
            <c:bubble3D val="0"/>
            <c:spPr>
              <a:solidFill>
                <a:schemeClr val="accent4"/>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3-5D4A-4164-A621-61F2498E2A7B}"/>
              </c:ext>
            </c:extLst>
          </c:dPt>
          <c:dPt>
            <c:idx val="2"/>
            <c:bubble3D val="0"/>
            <c:spPr>
              <a:solidFill>
                <a:schemeClr val="bg1">
                  <a:lumMod val="75000"/>
                </a:schemeClr>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5-5D4A-4164-A621-61F2498E2A7B}"/>
              </c:ext>
            </c:extLst>
          </c:dPt>
          <c:dPt>
            <c:idx val="3"/>
            <c:bubble3D val="0"/>
            <c:spPr>
              <a:solidFill>
                <a:schemeClr val="bg1">
                  <a:lumMod val="75000"/>
                </a:schemeClr>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7-5D4A-4164-A621-61F2498E2A7B}"/>
              </c:ext>
            </c:extLst>
          </c:dPt>
          <c:dLbls>
            <c:dLbl>
              <c:idx val="0"/>
              <c:layout>
                <c:manualLayout>
                  <c:x val="-0.22773761234391154"/>
                  <c:y val="-0.14803438369361133"/>
                </c:manualLayout>
              </c:layout>
              <c:tx>
                <c:rich>
                  <a:bodyPr rot="0" spcFirstLastPara="1" vertOverflow="ellipsis" vert="horz" wrap="square" lIns="38100" tIns="19050" rIns="38100" bIns="19050" anchor="ctr" anchorCtr="0">
                    <a:noAutofit/>
                  </a:bodyPr>
                  <a:lstStyle/>
                  <a:p>
                    <a:pPr algn="ctr">
                      <a:defRPr sz="2400" b="1" i="0" u="none" strike="noStrike" kern="1200" baseline="0">
                        <a:solidFill>
                          <a:srgbClr val="005E74"/>
                        </a:solidFill>
                        <a:latin typeface="+mn-lt"/>
                        <a:ea typeface="+mn-ea"/>
                        <a:cs typeface="+mn-cs"/>
                      </a:defRPr>
                    </a:pPr>
                    <a:r>
                      <a:rPr lang="en-US" sz="18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26%</a:t>
                    </a:r>
                  </a:p>
                  <a:p>
                    <a:pPr algn="ctr">
                      <a:defRPr sz="2400" b="1" i="0" u="none" strike="noStrike" kern="1200" baseline="0">
                        <a:solidFill>
                          <a:srgbClr val="005E74"/>
                        </a:solidFill>
                        <a:latin typeface="+mn-lt"/>
                        <a:ea typeface="+mn-ea"/>
                        <a:cs typeface="+mn-cs"/>
                      </a:defRPr>
                    </a:pP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International Developed Markets</a:t>
                    </a:r>
                  </a:p>
                </c:rich>
              </c:tx>
              <c:numFmt formatCode="0%" sourceLinked="0"/>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0.38411679999999998"/>
                      <c:h val="0.54400190000000004"/>
                    </c:manualLayout>
                  </c15:layout>
                  <c15:showDataLabelsRange val="0"/>
                </c:ext>
                <c:ext xmlns:c16="http://schemas.microsoft.com/office/drawing/2014/chart" uri="{C3380CC4-5D6E-409C-BE32-E72D297353CC}">
                  <c16:uniqueId val="{00000001-5D4A-4164-A621-61F2498E2A7B}"/>
                </c:ext>
              </c:extLst>
            </c:dLbl>
            <c:dLbl>
              <c:idx val="1"/>
              <c:delete val="1"/>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3-5D4A-4164-A621-61F2498E2A7B}"/>
                </c:ext>
              </c:extLst>
            </c:dLbl>
            <c:dLbl>
              <c:idx val="2"/>
              <c:delete val="1"/>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5-5D4A-4164-A621-61F2498E2A7B}"/>
                </c:ext>
              </c:extLst>
            </c:dLbl>
            <c:dLbl>
              <c:idx val="3"/>
              <c:spPr/>
              <c:txPr>
                <a:bodyPr rot="0" spcFirstLastPara="1" vertOverflow="ellipsis" vert="horz" wrap="square" lIns="38100" tIns="19050" rIns="38100" bIns="19050" anchor="ctr" anchorCtr="1">
                  <a:spAutoFit/>
                </a:bodyPr>
                <a:lstStyle/>
                <a:p>
                  <a:pPr>
                    <a:defRPr sz="1197" b="0" i="0" u="none" strike="noStrike" kern="1200" baseline="0" smtId="4294967295">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5D4A-4164-A621-61F2498E2A7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smtId="4294967295">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Lst>
          </c:dLbls>
          <c:cat>
            <c:strRef>
              <c:f>'Pie Charts'!$M$7:$M$9</c:f>
              <c:strCache>
                <c:ptCount val="3"/>
                <c:pt idx="0">
                  <c:v>US</c:v>
                </c:pt>
                <c:pt idx="1">
                  <c:v>International Developed</c:v>
                </c:pt>
                <c:pt idx="2">
                  <c:v>Emerging Markets</c:v>
                </c:pt>
              </c:strCache>
            </c:strRef>
          </c:cat>
          <c:val>
            <c:numRef>
              <c:f>'Pie Charts'!$N$7:$N$9</c:f>
              <c:numCache>
                <c:formatCode>0%</c:formatCode>
                <c:ptCount val="3"/>
                <c:pt idx="0">
                  <c:v>0.63</c:v>
                </c:pt>
                <c:pt idx="1">
                  <c:v>0.26</c:v>
                </c:pt>
                <c:pt idx="2">
                  <c:v>0.11</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8-5D4A-4164-A621-61F2498E2A7B}"/>
            </c:ext>
          </c:extLst>
        </c:ser>
        <c:dLbls>
          <c:showLegendKey val="0"/>
          <c:showVal val="0"/>
          <c:showCatName val="0"/>
          <c:showSerName val="0"/>
          <c:showPercent val="0"/>
          <c:showBubbleSize val="0"/>
          <c:showLeaderLines val="0"/>
        </c:dLbls>
        <c:firstSliceAng val="0"/>
        <c:holeSize val="90"/>
      </c:doughnutChart>
      <c:spPr>
        <a:noFill/>
        <a:ln>
          <a:noFill/>
        </a:ln>
        <a:effectLst/>
      </c:spPr>
    </c:plotArea>
    <c:plotVisOnly val="1"/>
    <c:dispBlanksAs val="gap"/>
    <c:showDLblsOverMax val="0"/>
    <c:extLst xmlns:m="http://schemas.openxmlformats.org/officeDocument/2006/math" xmlns:w="http://schemas.openxmlformats.org/wordprocessingml/2006/main" xmlns:wp="http://schemas.openxmlformats.org/drawingml/2006/wordprocessingDrawing" xmlns:a14="http://schemas.microsoft.com/office/drawing/2010/main"/>
  </c:chart>
  <c:spPr>
    <a:noFill/>
    <a:ln w="9525" cap="flat" cmpd="sng" algn="ctr">
      <a:noFill/>
      <a:round/>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573763012886047"/>
          <c:y val="0.15209391713142395"/>
          <c:w val="0.74172854423522949"/>
          <c:h val="0.67921900749206543"/>
        </c:manualLayout>
      </c:layout>
      <c:barChart>
        <c:barDir val="bar"/>
        <c:grouping val="clustered"/>
        <c:varyColors val="0"/>
        <c:ser>
          <c:idx val="1"/>
          <c:order val="0"/>
          <c:tx>
            <c:strRef>
              <c:f>'EM (Qtr)'!$R$6</c:f>
              <c:strCache>
                <c:ptCount val="1"/>
                <c:pt idx="0">
                  <c:v>Local currency</c:v>
                </c:pt>
              </c:strCache>
            </c:strRef>
          </c:tx>
          <c:spPr>
            <a:solidFill>
              <a:schemeClr val="accent2">
                <a:lumMod val="40000"/>
                <a:lumOff val="60000"/>
              </a:schemeClr>
            </a:solidFill>
          </c:spPr>
          <c:invertIfNegative val="0"/>
          <c:dLbls>
            <c:dLbl>
              <c:idx val="0"/>
              <c:layout>
                <c:manualLayout>
                  <c:x val="-2.4698469608923006E-3"/>
                  <c:y val="6.2267751822943241E-3"/>
                </c:manualLayout>
              </c:layout>
              <c:spPr/>
              <c:txPr>
                <a:bodyPr wrap="square" lIns="38100" tIns="19050" rIns="38100" bIns="19050" anchor="ctr">
                  <a:spAutoFit/>
                </a:bodyPr>
                <a:lstStyle/>
                <a:p>
                  <a:pPr>
                    <a:defRPr sz="800" smtId="4294967295">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0-6779-4034-9357-6517614C11DC}"/>
                </c:ext>
              </c:extLst>
            </c:dLbl>
            <c:dLbl>
              <c:idx val="1"/>
              <c:spPr/>
              <c:txPr>
                <a:bodyPr wrap="square" lIns="38100" tIns="19050" rIns="38100" bIns="19050" anchor="ctr">
                  <a:spAutoFit/>
                </a:bodyPr>
                <a:lstStyle/>
                <a:p>
                  <a:pPr>
                    <a:defRPr sz="800" smtId="4294967295">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1-6779-4034-9357-6517614C11DC}"/>
                </c:ext>
              </c:extLst>
            </c:dLbl>
            <c:dLbl>
              <c:idx val="2"/>
              <c:spPr/>
              <c:txPr>
                <a:bodyPr wrap="square" lIns="38100" tIns="19050" rIns="38100" bIns="19050" anchor="ctr">
                  <a:spAutoFit/>
                </a:bodyPr>
                <a:lstStyle/>
                <a:p>
                  <a:pPr>
                    <a:defRPr sz="800" smtId="4294967295">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2-6779-4034-9357-6517614C11DC}"/>
                </c:ext>
              </c:extLst>
            </c:dLbl>
            <c:dLbl>
              <c:idx val="3"/>
              <c:spPr/>
              <c:txPr>
                <a:bodyPr wrap="square" lIns="38100" tIns="19050" rIns="38100" bIns="19050" anchor="ctr">
                  <a:spAutoFit/>
                </a:bodyPr>
                <a:lstStyle/>
                <a:p>
                  <a:pPr>
                    <a:defRPr sz="800" smtId="4294967295">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3-6779-4034-9357-6517614C11DC}"/>
                </c:ext>
              </c:extLst>
            </c:dLbl>
            <c:dLbl>
              <c:idx val="4"/>
              <c:spPr/>
              <c:txPr>
                <a:bodyPr wrap="square" lIns="38100" tIns="19050" rIns="38100" bIns="19050" anchor="ctr">
                  <a:spAutoFit/>
                </a:bodyPr>
                <a:lstStyle/>
                <a:p>
                  <a:pPr>
                    <a:defRPr sz="800" smtId="4294967295">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4-6779-4034-9357-6517614C11DC}"/>
                </c:ext>
              </c:extLst>
            </c:dLbl>
            <c:spPr>
              <a:noFill/>
              <a:ln>
                <a:noFill/>
              </a:ln>
              <a:effectLst/>
            </c:spPr>
            <c:txPr>
              <a:bodyPr wrap="square" lIns="38100" tIns="19050" rIns="38100" bIns="19050" anchor="ctr">
                <a:spAutoFit/>
              </a:bodyPr>
              <a:lstStyle/>
              <a:p>
                <a:pPr>
                  <a:defRPr sz="800" smtId="4294967295">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ext>
            </c:extLst>
          </c:dLbls>
          <c:cat>
            <c:strRef>
              <c:f>'EM (Qtr)'!$Q$7:$Q$11</c:f>
              <c:strCache>
                <c:ptCount val="5"/>
                <c:pt idx="0">
                  <c:v>Value</c:v>
                </c:pt>
                <c:pt idx="1">
                  <c:v>Large Cap</c:v>
                </c:pt>
                <c:pt idx="2">
                  <c:v>Marketwide</c:v>
                </c:pt>
                <c:pt idx="3">
                  <c:v>Small Cap</c:v>
                </c:pt>
                <c:pt idx="4">
                  <c:v>Growth</c:v>
                </c:pt>
              </c:strCache>
            </c:strRef>
          </c:cat>
          <c:val>
            <c:numRef>
              <c:f>'EM (Qtr)'!$R$7:$R$11</c:f>
              <c:numCache>
                <c:formatCode>0.00</c:formatCode>
                <c:ptCount val="5"/>
                <c:pt idx="0">
                  <c:v>3.38</c:v>
                </c:pt>
                <c:pt idx="1">
                  <c:v>2.12</c:v>
                </c:pt>
                <c:pt idx="2">
                  <c:v>2.12</c:v>
                </c:pt>
                <c:pt idx="3">
                  <c:v>2.12</c:v>
                </c:pt>
                <c:pt idx="4">
                  <c:v>0.86</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5-6779-4034-9357-6517614C11DC}"/>
            </c:ext>
          </c:extLst>
        </c:ser>
        <c:ser>
          <c:idx val="3"/>
          <c:order val="1"/>
          <c:tx>
            <c:strRef>
              <c:f>'EM (Qtr)'!$S$6</c:f>
              <c:strCache>
                <c:ptCount val="1"/>
                <c:pt idx="0">
                  <c:v>US currency</c:v>
                </c:pt>
              </c:strCache>
            </c:strRef>
          </c:tx>
          <c:spPr>
            <a:solidFill>
              <a:schemeClr val="accent2"/>
            </a:solidFill>
          </c:spPr>
          <c:invertIfNegative val="0"/>
          <c:dLbls>
            <c:dLbl>
              <c:idx val="0"/>
              <c:layout>
                <c:manualLayout>
                  <c:x val="-2.4698469787836075E-3"/>
                  <c:y val="-6.2238345853984356E-3"/>
                </c:manualLayout>
              </c:layout>
              <c:spPr/>
              <c:txPr>
                <a:bodyPr wrap="square" lIns="38100" tIns="19050" rIns="38100" bIns="19050" anchor="ctr">
                  <a:spAutoFit/>
                </a:bodyPr>
                <a:lstStyle/>
                <a:p>
                  <a:pPr>
                    <a:defRPr sz="800" smtId="4294967295">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6-6779-4034-9357-6517614C11DC}"/>
                </c:ext>
              </c:extLst>
            </c:dLbl>
            <c:dLbl>
              <c:idx val="1"/>
              <c:layout>
                <c:manualLayout>
                  <c:x val="-9.0560009075761735E-17"/>
                  <c:y val="-6.2243246607742485E-3"/>
                </c:manualLayout>
              </c:layout>
              <c:spPr/>
              <c:txPr>
                <a:bodyPr wrap="square" lIns="38100" tIns="19050" rIns="38100" bIns="19050" anchor="ctr">
                  <a:spAutoFit/>
                </a:bodyPr>
                <a:lstStyle/>
                <a:p>
                  <a:pPr>
                    <a:defRPr sz="800" smtId="4294967295">
                      <a:solidFill>
                        <a:srgbClr val="C00000"/>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7-6779-4034-9357-6517614C11DC}"/>
                </c:ext>
              </c:extLst>
            </c:dLbl>
            <c:dLbl>
              <c:idx val="2"/>
              <c:layout>
                <c:manualLayout>
                  <c:x val="-4.939693957567215E-3"/>
                  <c:y val="-6.2243244610726833E-3"/>
                </c:manualLayout>
              </c:layout>
              <c:spPr/>
              <c:txPr>
                <a:bodyPr wrap="square" lIns="38100" tIns="19050" rIns="38100" bIns="19050" anchor="ctr">
                  <a:spAutoFit/>
                </a:bodyPr>
                <a:lstStyle/>
                <a:p>
                  <a:pPr>
                    <a:defRPr sz="800" smtId="4294967295">
                      <a:solidFill>
                        <a:srgbClr val="C00000"/>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8-6779-4034-9357-6517614C11DC}"/>
                </c:ext>
              </c:extLst>
            </c:dLbl>
            <c:dLbl>
              <c:idx val="3"/>
              <c:layout>
                <c:manualLayout>
                  <c:x val="-4.939693957567215E-3"/>
                  <c:y val="-6.2243244610726833E-3"/>
                </c:manualLayout>
              </c:layout>
              <c:spPr/>
              <c:txPr>
                <a:bodyPr wrap="square" lIns="38100" tIns="19050" rIns="38100" bIns="19050" anchor="ctr">
                  <a:spAutoFit/>
                </a:bodyPr>
                <a:lstStyle/>
                <a:p>
                  <a:pPr>
                    <a:defRPr sz="800" smtId="4294967295">
                      <a:solidFill>
                        <a:srgbClr val="C00000"/>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9-6779-4034-9357-6517614C11DC}"/>
                </c:ext>
              </c:extLst>
            </c:dLbl>
            <c:dLbl>
              <c:idx val="4"/>
              <c:layout>
                <c:manualLayout>
                  <c:x val="-7.4095409363508224E-3"/>
                  <c:y val="-6.2243244610726833E-3"/>
                </c:manualLayout>
              </c:layout>
              <c:spPr/>
              <c:txPr>
                <a:bodyPr wrap="square" lIns="38100" tIns="19050" rIns="38100" bIns="19050" anchor="ctr">
                  <a:spAutoFit/>
                </a:bodyPr>
                <a:lstStyle/>
                <a:p>
                  <a:pPr>
                    <a:defRPr sz="800" smtId="4294967295">
                      <a:solidFill>
                        <a:srgbClr val="C00000"/>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A-6779-4034-9357-6517614C11DC}"/>
                </c:ext>
              </c:extLst>
            </c:dLbl>
            <c:spPr>
              <a:noFill/>
              <a:ln>
                <a:noFill/>
              </a:ln>
              <a:effectLst/>
            </c:spPr>
            <c:txPr>
              <a:bodyPr wrap="square" lIns="38100" tIns="19050" rIns="38100" bIns="19050" anchor="ctr">
                <a:spAutoFit/>
              </a:bodyPr>
              <a:lstStyle/>
              <a:p>
                <a:pPr>
                  <a:defRPr sz="800" smtId="4294967295">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ext>
            </c:extLst>
          </c:dLbls>
          <c:cat>
            <c:strRef>
              <c:f>'EM (Qtr)'!$Q$7:$Q$11</c:f>
              <c:strCache>
                <c:ptCount val="5"/>
                <c:pt idx="0">
                  <c:v>Value</c:v>
                </c:pt>
                <c:pt idx="1">
                  <c:v>Large Cap</c:v>
                </c:pt>
                <c:pt idx="2">
                  <c:v>Marketwide</c:v>
                </c:pt>
                <c:pt idx="3">
                  <c:v>Small Cap</c:v>
                </c:pt>
                <c:pt idx="4">
                  <c:v>Growth</c:v>
                </c:pt>
              </c:strCache>
            </c:strRef>
          </c:cat>
          <c:val>
            <c:numRef>
              <c:f>'EM (Qtr)'!$S$7:$S$11</c:f>
              <c:numCache>
                <c:formatCode>0.00</c:formatCode>
                <c:ptCount val="5"/>
                <c:pt idx="0">
                  <c:v>1.1000000000000001</c:v>
                </c:pt>
                <c:pt idx="1">
                  <c:v>-0.17</c:v>
                </c:pt>
                <c:pt idx="2">
                  <c:v>-0.24</c:v>
                </c:pt>
                <c:pt idx="3">
                  <c:v>-0.74</c:v>
                </c:pt>
                <c:pt idx="4">
                  <c:v>-1.43</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B-6779-4034-9357-6517614C11DC}"/>
            </c:ext>
          </c:extLst>
        </c:ser>
        <c:dLbls>
          <c:showLegendKey val="0"/>
          <c:showVal val="0"/>
          <c:showCatName val="0"/>
          <c:showSerName val="0"/>
          <c:showPercent val="0"/>
          <c:showBubbleSize val="0"/>
        </c:dLbls>
        <c:gapWidth val="200"/>
        <c:overlap val="-20"/>
        <c:axId val="45320832"/>
        <c:axId val="45344256"/>
      </c:barChart>
      <c:catAx>
        <c:axId val="45320832"/>
        <c:scaling>
          <c:orientation val="maxMin"/>
        </c:scaling>
        <c:delete val="0"/>
        <c:axPos val="l"/>
        <c:numFmt formatCode="General" sourceLinked="0"/>
        <c:majorTickMark val="none"/>
        <c:minorTickMark val="none"/>
        <c:tickLblPos val="none"/>
        <c:spPr>
          <a:ln w="3175">
            <a:solidFill>
              <a:schemeClr val="bg1">
                <a:lumMod val="65000"/>
              </a:schemeClr>
            </a:solidFill>
          </a:ln>
        </c:spPr>
        <c:crossAx val="45344256"/>
        <c:crosses val="autoZero"/>
        <c:auto val="0"/>
        <c:lblAlgn val="ctr"/>
        <c:lblOffset val="100"/>
        <c:noMultiLvlLbl val="0"/>
      </c:catAx>
      <c:valAx>
        <c:axId val="45344256"/>
        <c:scaling>
          <c:orientation val="minMax"/>
        </c:scaling>
        <c:delete val="0"/>
        <c:axPos val="b"/>
        <c:numFmt formatCode="0.00" sourceLinked="1"/>
        <c:majorTickMark val="none"/>
        <c:minorTickMark val="none"/>
        <c:tickLblPos val="none"/>
        <c:spPr>
          <a:ln>
            <a:noFill/>
          </a:ln>
        </c:spPr>
        <c:crossAx val="45320832"/>
        <c:crosses val="max"/>
        <c:crossBetween val="between"/>
      </c:valAx>
      <c:spPr>
        <a:ln w="3175">
          <a:noFill/>
        </a:ln>
      </c:spPr>
    </c:plotArea>
    <c:legend>
      <c:legendPos val="t"/>
      <c:legendEntry>
        <c:idx val="0"/>
        <c:txPr>
          <a:bodyPr/>
          <a:lstStyle/>
          <a:p>
            <a:pPr>
              <a:defRPr sz="900" smtId="4294967295">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legendEntry>
      <c:legendEntry>
        <c:idx val="1"/>
        <c:txPr>
          <a:bodyPr/>
          <a:lstStyle/>
          <a:p>
            <a:pPr>
              <a:defRPr sz="900" smtId="4294967295">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legendEntry>
      <c:layout>
        <c:manualLayout>
          <c:xMode val="edge"/>
          <c:yMode val="edge"/>
          <c:x val="0"/>
          <c:y val="2.7579965069890022E-2"/>
          <c:w val="0.31599482893943787"/>
          <c:h val="8.8647015392780304E-2"/>
        </c:manualLayout>
      </c:layout>
      <c:overlay val="0"/>
      <c:txPr>
        <a:bodyPr/>
        <a:lstStyle/>
        <a:p>
          <a:pPr>
            <a:defRPr sz="800" smtId="4294967295">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legend>
    <c:plotVisOnly val="1"/>
    <c:dispBlanksAs val="gap"/>
    <c:showDLblsOverMax val="0"/>
  </c:chart>
  <c:txPr>
    <a:bodyPr/>
    <a:lstStyle/>
    <a:p>
      <a:pPr>
        <a:defRPr sz="900" smtId="4294967295">
          <a:solidFill>
            <a:schemeClr val="tx1"/>
          </a:solidFill>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396702527999878"/>
          <c:y val="8.1301987171173096E-2"/>
          <c:w val="0.53142434358596802"/>
          <c:h val="0.81752520799636841"/>
        </c:manualLayout>
      </c:layout>
      <c:doughnutChart>
        <c:varyColors val="1"/>
        <c:ser>
          <c:idx val="0"/>
          <c:order val="0"/>
          <c:tx>
            <c:strRef>
              <c:f>'Pie Charts'!$N$6</c:f>
              <c:strCache>
                <c:ptCount val="1"/>
                <c:pt idx="0">
                  <c:v>Percent</c:v>
                </c:pt>
              </c:strCache>
            </c:strRef>
          </c:tx>
          <c:spPr>
            <a:ln>
              <a:noFill/>
            </a:ln>
          </c:spPr>
          <c:dPt>
            <c:idx val="0"/>
            <c:bubble3D val="0"/>
            <c:spPr>
              <a:solidFill>
                <a:schemeClr val="bg1">
                  <a:lumMod val="75000"/>
                </a:schemeClr>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1-D4C9-4E8F-B24B-D2BB0396A9EC}"/>
              </c:ext>
            </c:extLst>
          </c:dPt>
          <c:dPt>
            <c:idx val="1"/>
            <c:bubble3D val="0"/>
            <c:spPr>
              <a:solidFill>
                <a:schemeClr val="bg1">
                  <a:lumMod val="75000"/>
                </a:schemeClr>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3-D4C9-4E8F-B24B-D2BB0396A9EC}"/>
              </c:ext>
            </c:extLst>
          </c:dPt>
          <c:dPt>
            <c:idx val="2"/>
            <c:bubble3D val="0"/>
            <c:spPr>
              <a:solidFill>
                <a:schemeClr val="accent2"/>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5-D4C9-4E8F-B24B-D2BB0396A9EC}"/>
              </c:ext>
            </c:extLst>
          </c:dPt>
          <c:dPt>
            <c:idx val="3"/>
            <c:bubble3D val="0"/>
            <c:spPr>
              <a:solidFill>
                <a:schemeClr val="bg1">
                  <a:lumMod val="75000"/>
                </a:schemeClr>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7-D4C9-4E8F-B24B-D2BB0396A9EC}"/>
              </c:ext>
            </c:extLst>
          </c:dPt>
          <c:dLbls>
            <c:dLbl>
              <c:idx val="0"/>
              <c:layout>
                <c:manualLayout>
                  <c:x val="-0.23532243072986603"/>
                  <c:y val="-0.14023156464099884"/>
                </c:manualLayout>
              </c:layout>
              <c:tx>
                <c:rich>
                  <a:bodyPr rot="0" spcFirstLastPara="1" vertOverflow="ellipsis" vert="horz" wrap="square" lIns="38100" tIns="19050" rIns="38100" bIns="19050" anchor="ctr" anchorCtr="0">
                    <a:noAutofit/>
                  </a:bodyPr>
                  <a:lstStyle/>
                  <a:p>
                    <a:pPr algn="ctr">
                      <a:defRPr sz="2400" b="1" i="0" u="none" strike="noStrike" kern="1200" baseline="0">
                        <a:solidFill>
                          <a:srgbClr val="005E74"/>
                        </a:solidFill>
                        <a:latin typeface="+mn-lt"/>
                        <a:ea typeface="+mn-ea"/>
                        <a:cs typeface="+mn-cs"/>
                      </a:defRPr>
                    </a:pPr>
                    <a:r>
                      <a:rPr lang="en-US" sz="1800" dirty="0">
                        <a:solidFill>
                          <a:srgbClr val="93A37C"/>
                        </a:solidFill>
                        <a:latin typeface="Open Sans" panose="020B0606030504020204" pitchFamily="34" charset="0"/>
                        <a:ea typeface="Open Sans" panose="020B0606030504020204" pitchFamily="34" charset="0"/>
                        <a:cs typeface="Open Sans" panose="020B0606030504020204" pitchFamily="34" charset="0"/>
                      </a:rPr>
                      <a:t>11%</a:t>
                    </a:r>
                  </a:p>
                  <a:p>
                    <a:pPr algn="ctr">
                      <a:defRPr sz="2400" b="1" i="0" u="none" strike="noStrike" kern="1200" baseline="0">
                        <a:solidFill>
                          <a:srgbClr val="005E74"/>
                        </a:solidFill>
                        <a:latin typeface="+mn-lt"/>
                        <a:ea typeface="+mn-ea"/>
                        <a:cs typeface="+mn-cs"/>
                      </a:defRPr>
                    </a:pPr>
                    <a:r>
                      <a:rPr 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Emerging Markets</a:t>
                    </a:r>
                  </a:p>
                </c:rich>
              </c:tx>
              <c:numFmt formatCode="0%" sourceLinked="0"/>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0.37906620000000002"/>
                      <c:h val="0.54400190000000004"/>
                    </c:manualLayout>
                  </c15:layout>
                  <c15:showDataLabelsRange val="0"/>
                </c:ext>
                <c:ext xmlns:c16="http://schemas.microsoft.com/office/drawing/2014/chart" uri="{C3380CC4-5D6E-409C-BE32-E72D297353CC}">
                  <c16:uniqueId val="{00000001-D4C9-4E8F-B24B-D2BB0396A9EC}"/>
                </c:ext>
              </c:extLst>
            </c:dLbl>
            <c:dLbl>
              <c:idx val="1"/>
              <c:delete val="1"/>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3-D4C9-4E8F-B24B-D2BB0396A9EC}"/>
                </c:ext>
              </c:extLst>
            </c:dLbl>
            <c:dLbl>
              <c:idx val="2"/>
              <c:delete val="1"/>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5-D4C9-4E8F-B24B-D2BB0396A9EC}"/>
                </c:ext>
              </c:extLst>
            </c:dLbl>
            <c:dLbl>
              <c:idx val="3"/>
              <c:spPr/>
              <c:txPr>
                <a:bodyPr rot="0" spcFirstLastPara="1" vertOverflow="ellipsis" vert="horz" wrap="square" lIns="38100" tIns="19050" rIns="38100" bIns="19050" anchor="ctr" anchorCtr="1">
                  <a:spAutoFit/>
                </a:bodyPr>
                <a:lstStyle/>
                <a:p>
                  <a:pPr>
                    <a:defRPr sz="1197" b="0" i="0" u="none" strike="noStrike" kern="1200" baseline="0" smtId="4294967295">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D4C9-4E8F-B24B-D2BB0396A9E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smtId="4294967295">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Lst>
          </c:dLbls>
          <c:cat>
            <c:strRef>
              <c:f>'Pie Charts'!$M$7:$M$9</c:f>
              <c:strCache>
                <c:ptCount val="3"/>
                <c:pt idx="0">
                  <c:v>US</c:v>
                </c:pt>
                <c:pt idx="1">
                  <c:v>International Developed</c:v>
                </c:pt>
                <c:pt idx="2">
                  <c:v>Emerging Markets</c:v>
                </c:pt>
              </c:strCache>
            </c:strRef>
          </c:cat>
          <c:val>
            <c:numRef>
              <c:f>'Pie Charts'!$N$7:$N$9</c:f>
              <c:numCache>
                <c:formatCode>0%</c:formatCode>
                <c:ptCount val="3"/>
                <c:pt idx="0">
                  <c:v>0.63</c:v>
                </c:pt>
                <c:pt idx="1">
                  <c:v>0.26</c:v>
                </c:pt>
                <c:pt idx="2">
                  <c:v>0.11</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8-D4C9-4E8F-B24B-D2BB0396A9EC}"/>
            </c:ext>
          </c:extLst>
        </c:ser>
        <c:dLbls>
          <c:showLegendKey val="0"/>
          <c:showVal val="0"/>
          <c:showCatName val="0"/>
          <c:showSerName val="0"/>
          <c:showPercent val="0"/>
          <c:showBubbleSize val="0"/>
          <c:showLeaderLines val="0"/>
        </c:dLbls>
        <c:firstSliceAng val="0"/>
        <c:holeSize val="90"/>
      </c:doughnutChart>
      <c:spPr>
        <a:noFill/>
        <a:ln>
          <a:noFill/>
        </a:ln>
        <a:effectLst/>
      </c:spPr>
    </c:plotArea>
    <c:plotVisOnly val="1"/>
    <c:dispBlanksAs val="gap"/>
    <c:showDLblsOverMax val="0"/>
    <c:extLst xmlns:m="http://schemas.openxmlformats.org/officeDocument/2006/math" xmlns:w="http://schemas.openxmlformats.org/wordprocessingml/2006/main" xmlns:wp="http://schemas.openxmlformats.org/drawingml/2006/wordprocessingDrawing" xmlns:a14="http://schemas.microsoft.com/office/drawing/2010/main"/>
  </c:chart>
  <c:spPr>
    <a:noFill/>
    <a:ln w="9525" cap="flat" cmpd="sng" algn="ctr">
      <a:noFill/>
      <a:round/>
    </a:ln>
    <a:effectLst/>
  </c:spPr>
  <c:txPr>
    <a:bodyPr/>
    <a:lstStyle/>
    <a:p>
      <a:pPr>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941448078863497"/>
          <c:y val="6.3177826081910318E-2"/>
          <c:w val="0.64554125070571899"/>
          <c:h val="0.65930390357971191"/>
        </c:manualLayout>
      </c:layout>
      <c:scatterChart>
        <c:scatterStyle val="lineMarker"/>
        <c:varyColors val="0"/>
        <c:ser>
          <c:idx val="1"/>
          <c:order val="0"/>
          <c:tx>
            <c:strRef>
              <c:f>'Fixed Income (Qtr)'!$J$6</c:f>
              <c:strCache>
                <c:ptCount val="1"/>
                <c:pt idx="0">
                  <c:v>3/31/2026</c:v>
                </c:pt>
              </c:strCache>
            </c:strRef>
          </c:tx>
          <c:spPr>
            <a:ln>
              <a:solidFill>
                <a:srgbClr val="4D859E"/>
              </a:solidFill>
            </a:ln>
          </c:spPr>
          <c:marker>
            <c:symbol val="none"/>
          </c:marker>
          <c:dLbls>
            <c:dLbl>
              <c:idx val="7"/>
              <c:layout>
                <c:manualLayout>
                  <c:x val="-2.0830025704377354E-2"/>
                  <c:y val="-4.372518817333558E-2"/>
                </c:manualLayout>
              </c:layout>
              <c:spPr/>
              <c:txPr>
                <a:bodyPr/>
                <a:lstStyle/>
                <a:p>
                  <a:pPr>
                    <a:defRPr/>
                  </a:pPr>
                  <a:endParaRPr lang="en-US"/>
                </a:p>
              </c:txPr>
              <c:dLblPos val="r"/>
              <c:showLegendKey val="0"/>
              <c:showVal val="0"/>
              <c:showCatName val="0"/>
              <c:showSerName val="1"/>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layout>
                    <c:manualLayout>
                      <c:w val="0.22598979999999999"/>
                      <c:h val="8.3022540000000006E-2"/>
                    </c:manualLayout>
                  </c15:layout>
                </c:ext>
                <c:ext xmlns:c16="http://schemas.microsoft.com/office/drawing/2014/chart" uri="{C3380CC4-5D6E-409C-BE32-E72D297353CC}">
                  <c16:uniqueId val="{00000000-D3F8-4655-AD68-C118F3A41FC2}"/>
                </c:ext>
              </c:extLst>
            </c:dLbl>
            <c:spPr>
              <a:noFill/>
              <a:ln>
                <a:noFill/>
              </a:ln>
              <a:effectLst/>
            </c:spPr>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xVal>
            <c:numRef>
              <c:f>'Fixed Income (Qtr)'!$I$7:$I$14</c:f>
              <c:numCache>
                <c:formatCode>General</c:formatCode>
                <c:ptCount val="8"/>
                <c:pt idx="0">
                  <c:v>3</c:v>
                </c:pt>
                <c:pt idx="1">
                  <c:v>6</c:v>
                </c:pt>
                <c:pt idx="2">
                  <c:v>12</c:v>
                </c:pt>
                <c:pt idx="3">
                  <c:v>24</c:v>
                </c:pt>
                <c:pt idx="4">
                  <c:v>36</c:v>
                </c:pt>
                <c:pt idx="5">
                  <c:v>60</c:v>
                </c:pt>
                <c:pt idx="6">
                  <c:v>120</c:v>
                </c:pt>
                <c:pt idx="7">
                  <c:v>360</c:v>
                </c:pt>
              </c:numCache>
            </c:numRef>
          </c:xVal>
          <c:yVal>
            <c:numRef>
              <c:f>'Fixed Income (Qtr)'!$J$7:$J$14</c:f>
              <c:numCache>
                <c:formatCode>0.00</c:formatCode>
                <c:ptCount val="8"/>
                <c:pt idx="0">
                  <c:v>3.7</c:v>
                </c:pt>
                <c:pt idx="1">
                  <c:v>3.72</c:v>
                </c:pt>
                <c:pt idx="2">
                  <c:v>3.68</c:v>
                </c:pt>
                <c:pt idx="3">
                  <c:v>3.79</c:v>
                </c:pt>
                <c:pt idx="4">
                  <c:v>3.81</c:v>
                </c:pt>
                <c:pt idx="5">
                  <c:v>3.92</c:v>
                </c:pt>
                <c:pt idx="6">
                  <c:v>4.3</c:v>
                </c:pt>
                <c:pt idx="7">
                  <c:v>4.88</c:v>
                </c:pt>
              </c:numCache>
            </c:numRef>
          </c:yVal>
          <c:smooth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1-D3F8-4655-AD68-C118F3A41FC2}"/>
            </c:ext>
          </c:extLst>
        </c:ser>
        <c:ser>
          <c:idx val="2"/>
          <c:order val="1"/>
          <c:tx>
            <c:strRef>
              <c:f>'Fixed Income (Qtr)'!$K$6</c:f>
              <c:strCache>
                <c:ptCount val="1"/>
                <c:pt idx="0">
                  <c:v>12/31/2025</c:v>
                </c:pt>
              </c:strCache>
            </c:strRef>
          </c:tx>
          <c:spPr>
            <a:ln>
              <a:solidFill>
                <a:srgbClr val="93A37C"/>
              </a:solidFill>
            </a:ln>
          </c:spPr>
          <c:marker>
            <c:symbol val="none"/>
          </c:marker>
          <c:dLbls>
            <c:dLbl>
              <c:idx val="7"/>
              <c:layout>
                <c:manualLayout>
                  <c:x val="-1.2497917013831027E-2"/>
                  <c:y val="1.7583754336456488E-2"/>
                </c:manualLayout>
              </c:layout>
              <c:showLegendKey val="0"/>
              <c:showVal val="0"/>
              <c:showCatName val="0"/>
              <c:showSerName val="1"/>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layout>
                    <c:manualLayout>
                      <c:w val="0.23750733145525615"/>
                      <c:h val="0.1045673933841024"/>
                    </c:manualLayout>
                  </c15:layout>
                </c:ext>
                <c:ext xmlns:c16="http://schemas.microsoft.com/office/drawing/2014/chart" uri="{C3380CC4-5D6E-409C-BE32-E72D297353CC}">
                  <c16:uniqueId val="{00000002-D3F8-4655-AD68-C118F3A41FC2}"/>
                </c:ext>
              </c:extLst>
            </c:dLbl>
            <c:spPr>
              <a:noFill/>
              <a:ln>
                <a:noFill/>
              </a:ln>
              <a:effectLst/>
            </c:spPr>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xVal>
            <c:numRef>
              <c:f>'Fixed Income (Qtr)'!$I$7:$I$14</c:f>
              <c:numCache>
                <c:formatCode>General</c:formatCode>
                <c:ptCount val="8"/>
                <c:pt idx="0">
                  <c:v>3</c:v>
                </c:pt>
                <c:pt idx="1">
                  <c:v>6</c:v>
                </c:pt>
                <c:pt idx="2">
                  <c:v>12</c:v>
                </c:pt>
                <c:pt idx="3">
                  <c:v>24</c:v>
                </c:pt>
                <c:pt idx="4">
                  <c:v>36</c:v>
                </c:pt>
                <c:pt idx="5">
                  <c:v>60</c:v>
                </c:pt>
                <c:pt idx="6">
                  <c:v>120</c:v>
                </c:pt>
                <c:pt idx="7">
                  <c:v>360</c:v>
                </c:pt>
              </c:numCache>
            </c:numRef>
          </c:xVal>
          <c:yVal>
            <c:numRef>
              <c:f>'Fixed Income (Qtr)'!$K$7:$K$14</c:f>
              <c:numCache>
                <c:formatCode>0.00</c:formatCode>
                <c:ptCount val="8"/>
                <c:pt idx="0">
                  <c:v>3.67</c:v>
                </c:pt>
                <c:pt idx="1">
                  <c:v>3.59</c:v>
                </c:pt>
                <c:pt idx="2">
                  <c:v>3.48</c:v>
                </c:pt>
                <c:pt idx="3">
                  <c:v>3.47</c:v>
                </c:pt>
                <c:pt idx="4">
                  <c:v>3.55</c:v>
                </c:pt>
                <c:pt idx="5">
                  <c:v>3.73</c:v>
                </c:pt>
                <c:pt idx="6">
                  <c:v>4.18</c:v>
                </c:pt>
                <c:pt idx="7">
                  <c:v>4.84</c:v>
                </c:pt>
              </c:numCache>
            </c:numRef>
          </c:yVal>
          <c:smooth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3-D3F8-4655-AD68-C118F3A41FC2}"/>
            </c:ext>
          </c:extLst>
        </c:ser>
        <c:ser>
          <c:idx val="3"/>
          <c:order val="2"/>
          <c:tx>
            <c:strRef>
              <c:f>'Fixed Income (Qtr)'!$L$6</c:f>
              <c:strCache>
                <c:ptCount val="1"/>
                <c:pt idx="0">
                  <c:v>3/31/2025</c:v>
                </c:pt>
              </c:strCache>
            </c:strRef>
          </c:tx>
          <c:spPr>
            <a:ln>
              <a:solidFill>
                <a:sysClr val="window" lastClr="FFFFFF">
                  <a:lumMod val="50000"/>
                </a:sysClr>
              </a:solidFill>
            </a:ln>
          </c:spPr>
          <c:marker>
            <c:symbol val="none"/>
          </c:marker>
          <c:dLbls>
            <c:dLbl>
              <c:idx val="0"/>
              <c:delete val="1"/>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4-D3F8-4655-AD68-C118F3A41FC2}"/>
                </c:ext>
              </c:extLst>
            </c:dLbl>
            <c:dLbl>
              <c:idx val="1"/>
              <c:delete val="1"/>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5-D3F8-4655-AD68-C118F3A41FC2}"/>
                </c:ext>
              </c:extLst>
            </c:dLbl>
            <c:dLbl>
              <c:idx val="2"/>
              <c:delete val="1"/>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6-D3F8-4655-AD68-C118F3A41FC2}"/>
                </c:ext>
              </c:extLst>
            </c:dLbl>
            <c:dLbl>
              <c:idx val="3"/>
              <c:delete val="1"/>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7-D3F8-4655-AD68-C118F3A41FC2}"/>
                </c:ext>
              </c:extLst>
            </c:dLbl>
            <c:dLbl>
              <c:idx val="4"/>
              <c:delete val="1"/>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8-D3F8-4655-AD68-C118F3A41FC2}"/>
                </c:ext>
              </c:extLst>
            </c:dLbl>
            <c:dLbl>
              <c:idx val="5"/>
              <c:delete val="1"/>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9-D3F8-4655-AD68-C118F3A41FC2}"/>
                </c:ext>
              </c:extLst>
            </c:dLbl>
            <c:dLbl>
              <c:idx val="6"/>
              <c:delete val="1"/>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A-D3F8-4655-AD68-C118F3A41FC2}"/>
                </c:ext>
              </c:extLst>
            </c:dLbl>
            <c:dLbl>
              <c:idx val="7"/>
              <c:layout>
                <c:manualLayout>
                  <c:x val="-1.6663889351774704E-2"/>
                  <c:y val="5.7570346347262498E-2"/>
                </c:manualLayout>
              </c:layout>
              <c:tx>
                <c:rich>
                  <a:bodyPr/>
                  <a:lstStyle/>
                  <a:p>
                    <a:pPr>
                      <a:defRPr/>
                    </a:pPr>
                    <a:fld id="{B2C26DB2-3D06-40B4-942E-636A083EB672}" type="SERIESNAME">
                      <a:rPr lang="en-US"/>
                      <a:pPr>
                        <a:defRPr/>
                      </a:pPr>
                      <a:t>[SERIES NAME]</a:t>
                    </a:fld>
                    <a:endParaRPr lang="en-US"/>
                  </a:p>
                </c:rich>
              </c:tx>
              <c:spPr/>
              <c:showLegendKey val="0"/>
              <c:showVal val="0"/>
              <c:showCatName val="0"/>
              <c:showSerName val="1"/>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0"/>
                </c:ext>
                <c:ext xmlns:c16="http://schemas.microsoft.com/office/drawing/2014/chart" uri="{C3380CC4-5D6E-409C-BE32-E72D297353CC}">
                  <c16:uniqueId val="{0000000B-D3F8-4655-AD68-C118F3A41FC2}"/>
                </c:ext>
              </c:extLst>
            </c:dLbl>
            <c:spPr>
              <a:noFill/>
              <a:ln>
                <a:noFill/>
              </a:ln>
              <a:effectLst/>
            </c:spPr>
            <c:showLegendKey val="0"/>
            <c:showVal val="0"/>
            <c:showCatName val="0"/>
            <c:showSerName val="1"/>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xVal>
            <c:numRef>
              <c:f>'Fixed Income (Qtr)'!$I$7:$I$14</c:f>
              <c:numCache>
                <c:formatCode>General</c:formatCode>
                <c:ptCount val="8"/>
                <c:pt idx="0">
                  <c:v>3</c:v>
                </c:pt>
                <c:pt idx="1">
                  <c:v>6</c:v>
                </c:pt>
                <c:pt idx="2">
                  <c:v>12</c:v>
                </c:pt>
                <c:pt idx="3">
                  <c:v>24</c:v>
                </c:pt>
                <c:pt idx="4">
                  <c:v>36</c:v>
                </c:pt>
                <c:pt idx="5">
                  <c:v>60</c:v>
                </c:pt>
                <c:pt idx="6">
                  <c:v>120</c:v>
                </c:pt>
                <c:pt idx="7">
                  <c:v>360</c:v>
                </c:pt>
              </c:numCache>
            </c:numRef>
          </c:xVal>
          <c:yVal>
            <c:numRef>
              <c:f>'Fixed Income (Qtr)'!$L$7:$L$14</c:f>
              <c:numCache>
                <c:formatCode>0.00</c:formatCode>
                <c:ptCount val="8"/>
                <c:pt idx="0">
                  <c:v>4.32</c:v>
                </c:pt>
                <c:pt idx="1">
                  <c:v>4.2300000000000004</c:v>
                </c:pt>
                <c:pt idx="2">
                  <c:v>4.03</c:v>
                </c:pt>
                <c:pt idx="3">
                  <c:v>3.89</c:v>
                </c:pt>
                <c:pt idx="4">
                  <c:v>3.89</c:v>
                </c:pt>
                <c:pt idx="5">
                  <c:v>3.96</c:v>
                </c:pt>
                <c:pt idx="6">
                  <c:v>4.2300000000000004</c:v>
                </c:pt>
                <c:pt idx="7">
                  <c:v>4.59</c:v>
                </c:pt>
              </c:numCache>
            </c:numRef>
          </c:yVal>
          <c:smooth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C-D3F8-4655-AD68-C118F3A41FC2}"/>
            </c:ext>
          </c:extLst>
        </c:ser>
        <c:dLbls>
          <c:showLegendKey val="0"/>
          <c:showVal val="0"/>
          <c:showCatName val="0"/>
          <c:showSerName val="0"/>
          <c:showPercent val="0"/>
          <c:showBubbleSize val="0"/>
        </c:dLbls>
        <c:axId val="111352832"/>
        <c:axId val="111375104"/>
      </c:scatterChart>
      <c:valAx>
        <c:axId val="111352832"/>
        <c:scaling>
          <c:orientation val="minMax"/>
          <c:max val="360"/>
          <c:min val="0"/>
        </c:scaling>
        <c:delete val="0"/>
        <c:axPos val="b"/>
        <c:numFmt formatCode="General" sourceLinked="1"/>
        <c:majorTickMark val="none"/>
        <c:minorTickMark val="none"/>
        <c:tickLblPos val="none"/>
        <c:spPr>
          <a:ln w="6350">
            <a:solidFill>
              <a:schemeClr val="bg1">
                <a:lumMod val="65000"/>
              </a:schemeClr>
            </a:solidFill>
          </a:ln>
        </c:spPr>
        <c:txPr>
          <a:bodyPr rot="0" vert="horz"/>
          <a:lstStyle/>
          <a:p>
            <a:pPr>
              <a:defRPr/>
            </a:pPr>
            <a:endParaRPr lang="en-US"/>
          </a:p>
        </c:txPr>
        <c:crossAx val="111375104"/>
        <c:crosses val="autoZero"/>
        <c:crossBetween val="midCat"/>
      </c:valAx>
      <c:valAx>
        <c:axId val="111375104"/>
        <c:scaling>
          <c:orientation val="minMax"/>
          <c:max val="6"/>
          <c:min val="0"/>
        </c:scaling>
        <c:delete val="0"/>
        <c:axPos val="l"/>
        <c:numFmt formatCode="0.00" sourceLinked="1"/>
        <c:majorTickMark val="none"/>
        <c:minorTickMark val="none"/>
        <c:tickLblPos val="nextTo"/>
        <c:spPr>
          <a:ln w="6350">
            <a:solidFill>
              <a:schemeClr val="bg1">
                <a:lumMod val="65000"/>
              </a:schemeClr>
            </a:solidFill>
          </a:ln>
        </c:spPr>
        <c:crossAx val="111352832"/>
        <c:crosses val="autoZero"/>
        <c:crossBetween val="midCat"/>
        <c:majorUnit val="1"/>
      </c:valAx>
    </c:plotArea>
    <c:plotVisOnly val="1"/>
    <c:dispBlanksAs val="gap"/>
    <c:showDLblsOverMax val="0"/>
  </c:chart>
  <c:txPr>
    <a:bodyPr/>
    <a:lstStyle/>
    <a:p>
      <a:pPr>
        <a:defRPr sz="900" smtId="4294967295">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5558286607265472E-2"/>
          <c:y val="2.0537260919809341E-2"/>
          <c:w val="0.91452378034591675"/>
          <c:h val="0.69287621974945068"/>
        </c:manualLayout>
      </c:layout>
      <c:barChart>
        <c:barDir val="col"/>
        <c:grouping val="clustered"/>
        <c:varyColors val="0"/>
        <c:ser>
          <c:idx val="1"/>
          <c:order val="1"/>
          <c:spPr>
            <a:solidFill>
              <a:schemeClr val="tx2">
                <a:lumMod val="75000"/>
              </a:schemeClr>
            </a:solidFill>
            <a:effectLst/>
          </c:spPr>
          <c:invertIfNegative val="0"/>
          <c:dLbls>
            <c:dLbl>
              <c:idx val="0"/>
              <c:spPr/>
              <c:txPr>
                <a:bodyPr wrap="square" lIns="38100" tIns="19050" rIns="38100" bIns="19050" anchor="ctr">
                  <a:spAutoFit/>
                </a:bodyPr>
                <a:lstStyle/>
                <a:p>
                  <a:pPr>
                    <a:defRPr sz="900" baseline="0" smtId="4294967295">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0-8AEF-4900-BCB9-198F3618CFF0}"/>
                </c:ext>
              </c:extLst>
            </c:dLbl>
            <c:dLbl>
              <c:idx val="1"/>
              <c:spPr/>
              <c:txPr>
                <a:bodyPr wrap="square" lIns="38100" tIns="19050" rIns="38100" bIns="19050" anchor="ctr">
                  <a:spAutoFit/>
                </a:bodyPr>
                <a:lstStyle/>
                <a:p>
                  <a:pPr>
                    <a:defRPr sz="900" baseline="0" smtId="4294967295">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1-8AEF-4900-BCB9-198F3618CFF0}"/>
                </c:ext>
              </c:extLst>
            </c:dLbl>
            <c:dLbl>
              <c:idx val="2"/>
              <c:spPr/>
              <c:txPr>
                <a:bodyPr wrap="square" lIns="38100" tIns="19050" rIns="38100" bIns="19050" anchor="ctr">
                  <a:spAutoFit/>
                </a:bodyPr>
                <a:lstStyle/>
                <a:p>
                  <a:pPr>
                    <a:defRPr sz="900" baseline="0" smtId="4294967295">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2-8AEF-4900-BCB9-198F3618CFF0}"/>
                </c:ext>
              </c:extLst>
            </c:dLbl>
            <c:dLbl>
              <c:idx val="3"/>
              <c:spPr/>
              <c:txPr>
                <a:bodyPr wrap="square" lIns="38100" tIns="19050" rIns="38100" bIns="19050" anchor="ctr">
                  <a:spAutoFit/>
                </a:bodyPr>
                <a:lstStyle/>
                <a:p>
                  <a:pPr>
                    <a:defRPr sz="900" baseline="0" smtId="4294967295">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3-8AEF-4900-BCB9-198F3618CFF0}"/>
                </c:ext>
              </c:extLst>
            </c:dLbl>
            <c:spPr>
              <a:noFill/>
              <a:ln>
                <a:noFill/>
              </a:ln>
              <a:effectLst/>
            </c:spPr>
            <c:txPr>
              <a:bodyPr wrap="square" lIns="38100" tIns="19050" rIns="38100" bIns="19050" anchor="ctr">
                <a:spAutoFit/>
              </a:bodyPr>
              <a:lstStyle/>
              <a:p>
                <a:pPr>
                  <a:defRPr sz="900" baseline="0" smtId="4294967295">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ext>
            </c:extLst>
          </c:dLbls>
          <c:cat>
            <c:strRef>
              <c:f>'Fixed Income (Qtr)'!$U$7:$U$10</c:f>
              <c:strCache>
                <c:ptCount val="4"/>
                <c:pt idx="0">
                  <c:v>10-Year US Treasury</c:v>
                </c:pt>
                <c:pt idx="1">
                  <c:v>State and Local Municipals</c:v>
                </c:pt>
                <c:pt idx="2">
                  <c:v>AAA-AA Corporates</c:v>
                </c:pt>
                <c:pt idx="3">
                  <c:v>A-BBB Corporates</c:v>
                </c:pt>
              </c:strCache>
            </c:strRef>
          </c:cat>
          <c:val>
            <c:numRef>
              <c:f>'Fixed Income (Qtr)'!$W$7:$W$10</c:f>
              <c:numCache>
                <c:formatCode>0.00</c:formatCode>
                <c:ptCount val="4"/>
                <c:pt idx="0">
                  <c:v>4.3</c:v>
                </c:pt>
                <c:pt idx="1">
                  <c:v>4</c:v>
                </c:pt>
                <c:pt idx="2">
                  <c:v>4.87</c:v>
                </c:pt>
                <c:pt idx="3">
                  <c:v>5.21</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4-8AEF-4900-BCB9-198F3618CFF0}"/>
            </c:ext>
          </c:extLst>
        </c:ser>
        <c:dLbls>
          <c:showLegendKey val="0"/>
          <c:showVal val="0"/>
          <c:showCatName val="0"/>
          <c:showSerName val="0"/>
          <c:showPercent val="0"/>
          <c:showBubbleSize val="0"/>
        </c:dLbls>
        <c:gapWidth val="30"/>
        <c:axId val="108243200"/>
        <c:axId val="108249088"/>
      </c:barChart>
      <c:barChart>
        <c:barDir val="col"/>
        <c:grouping val="clustered"/>
        <c:varyColors val="0"/>
        <c:ser>
          <c:idx val="0"/>
          <c:order val="0"/>
          <c:spPr>
            <a:solidFill>
              <a:schemeClr val="bg1">
                <a:lumMod val="50000"/>
              </a:schemeClr>
            </a:solidFill>
            <a:ln w="0" cap="flat" cmpd="sng" algn="ctr">
              <a:noFill/>
              <a:prstDash val="solid"/>
              <a:round/>
              <a:headEnd type="none" w="med" len="med"/>
              <a:tailEnd type="none" w="med" len="med"/>
            </a:ln>
            <a:effectLst/>
          </c:spPr>
          <c:invertIfNegative val="0"/>
          <c:dPt>
            <c:idx val="0"/>
            <c:invertIfNegative val="0"/>
            <c:bubble3D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5-8AEF-4900-BCB9-198F3618CFF0}"/>
              </c:ext>
            </c:extLst>
          </c:dPt>
          <c:dLbls>
            <c:dLbl>
              <c:idx val="0"/>
              <c:layout>
                <c:manualLayout>
                  <c:x val="-7.8643864753757953E-8"/>
                  <c:y val="0.13806204497814178"/>
                </c:manualLayout>
              </c:layout>
              <c:spPr/>
              <c:txPr>
                <a:bodyPr/>
                <a:lstStyle/>
                <a:p>
                  <a:pPr algn="ctr" rtl="0">
                    <a:defRPr lang="en-US" sz="900" b="0" i="0" u="none" strike="noStrike" kern="1200" baseline="0" smtId="4294967295">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layout>
                    <c:manualLayout>
                      <c:w val="0.12936410000000001"/>
                      <c:h val="8.9392650000000004E-2"/>
                    </c:manualLayout>
                  </c15:layout>
                </c:ext>
                <c:ext xmlns:c16="http://schemas.microsoft.com/office/drawing/2014/chart" uri="{C3380CC4-5D6E-409C-BE32-E72D297353CC}">
                  <c16:uniqueId val="{00000005-8AEF-4900-BCB9-198F3618CFF0}"/>
                </c:ext>
              </c:extLst>
            </c:dLbl>
            <c:dLbl>
              <c:idx val="1"/>
              <c:layout>
                <c:manualLayout>
                  <c:x val="-3.9173338207878017E-17"/>
                  <c:y val="0.13443039357662201"/>
                </c:manualLayout>
              </c:layout>
              <c:spPr/>
              <c:txPr>
                <a:bodyPr/>
                <a:lstStyle/>
                <a:p>
                  <a:pPr algn="ctr" rtl="0">
                    <a:defRPr lang="en-US" sz="900" b="0" i="0" u="none" strike="noStrike" kern="1200" baseline="0" smtId="4294967295">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6-8AEF-4900-BCB9-198F3618CFF0}"/>
                </c:ext>
              </c:extLst>
            </c:dLbl>
            <c:dLbl>
              <c:idx val="2"/>
              <c:layout>
                <c:manualLayout>
                  <c:x val="7.5757578015327454E-3"/>
                  <c:y val="4.5938016846776009E-3"/>
                </c:manualLayout>
              </c:layout>
              <c:spPr/>
              <c:txPr>
                <a:bodyPr/>
                <a:lstStyle/>
                <a:p>
                  <a:pPr algn="ctr" rtl="0">
                    <a:defRPr lang="en-US" sz="900" b="0" i="0" u="none" strike="noStrike" kern="1200" baseline="0" smtId="4294967295">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7-8AEF-4900-BCB9-198F3618CFF0}"/>
                </c:ext>
              </c:extLst>
            </c:dLbl>
            <c:dLbl>
              <c:idx val="3"/>
              <c:spPr/>
              <c:txPr>
                <a:bodyPr/>
                <a:lstStyle/>
                <a:p>
                  <a:pPr>
                    <a:defRPr sz="900" b="0" i="0" baseline="0" smtId="4294967295">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8-8AEF-4900-BCB9-198F3618CFF0}"/>
                </c:ext>
              </c:extLst>
            </c:dLbl>
            <c:spPr>
              <a:noFill/>
              <a:ln>
                <a:noFill/>
              </a:ln>
              <a:effectLst/>
            </c:spPr>
            <c:txPr>
              <a:bodyPr/>
              <a:lstStyle/>
              <a:p>
                <a:pPr>
                  <a:defRPr sz="900" b="0" i="0" baseline="0" smtId="4294967295">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'Fixed Income (Qtr)'!$U$7:$U$10</c:f>
              <c:strCache>
                <c:ptCount val="4"/>
                <c:pt idx="0">
                  <c:v>10-Year US Treasury</c:v>
                </c:pt>
                <c:pt idx="1">
                  <c:v>State and Local Municipals</c:v>
                </c:pt>
                <c:pt idx="2">
                  <c:v>AAA-AA Corporates</c:v>
                </c:pt>
                <c:pt idx="3">
                  <c:v>A-BBB Corporates</c:v>
                </c:pt>
              </c:strCache>
            </c:strRef>
          </c:cat>
          <c:val>
            <c:numRef>
              <c:f>'Fixed Income (Qtr)'!$V$7:$V$10</c:f>
              <c:numCache>
                <c:formatCode>0.00</c:formatCode>
                <c:ptCount val="4"/>
                <c:pt idx="1">
                  <c:v>3.66</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9-8AEF-4900-BCB9-198F3618CFF0}"/>
            </c:ext>
          </c:extLst>
        </c:ser>
        <c:dLbls>
          <c:showLegendKey val="0"/>
          <c:showVal val="0"/>
          <c:showCatName val="0"/>
          <c:showSerName val="0"/>
          <c:showPercent val="0"/>
          <c:showBubbleSize val="0"/>
        </c:dLbls>
        <c:gapWidth val="30"/>
        <c:axId val="1691346495"/>
        <c:axId val="1372453423"/>
      </c:barChart>
      <c:catAx>
        <c:axId val="108243200"/>
        <c:scaling>
          <c:orientation val="minMax"/>
        </c:scaling>
        <c:delete val="0"/>
        <c:axPos val="b"/>
        <c:numFmt formatCode="General" sourceLinked="0"/>
        <c:majorTickMark val="none"/>
        <c:minorTickMark val="none"/>
        <c:tickLblPos val="nextTo"/>
        <c:spPr>
          <a:ln w="6350">
            <a:solidFill>
              <a:schemeClr val="bg1">
                <a:lumMod val="65000"/>
              </a:schemeClr>
            </a:solidFill>
          </a:ln>
        </c:spPr>
        <c:txPr>
          <a:bodyPr rot="0" vert="horz" anchor="ctr" anchorCtr="0">
            <a:noAutofit/>
          </a:bodyPr>
          <a:lstStyle/>
          <a:p>
            <a:pPr>
              <a:defRPr sz="800" b="0" i="0" baseline="0" smtId="4294967295">
                <a:solidFill>
                  <a:schemeClr val="tx1"/>
                </a:solidFill>
                <a:latin typeface="Avenir LT 55 Roman" panose="020B0503020000020003" pitchFamily="34" charset="0"/>
                <a:cs typeface="Arial" pitchFamily="34" charset="0"/>
              </a:defRPr>
            </a:pPr>
            <a:endParaRPr lang="en-US"/>
          </a:p>
        </c:txPr>
        <c:crossAx val="108249088"/>
        <c:crosses val="autoZero"/>
        <c:auto val="0"/>
        <c:lblAlgn val="ctr"/>
        <c:lblOffset val="100"/>
        <c:noMultiLvlLbl val="0"/>
      </c:catAx>
      <c:valAx>
        <c:axId val="108249088"/>
        <c:scaling>
          <c:orientation val="minMax"/>
        </c:scaling>
        <c:delete val="1"/>
        <c:axPos val="l"/>
        <c:numFmt formatCode="0.00" sourceLinked="1"/>
        <c:majorTickMark val="out"/>
        <c:minorTickMark val="none"/>
        <c:tickLblPos val="none"/>
        <c:crossAx val="108243200"/>
        <c:crosses val="autoZero"/>
        <c:crossBetween val="between"/>
      </c:valAx>
      <c:valAx>
        <c:axId val="1372453423"/>
        <c:scaling>
          <c:orientation val="minMax"/>
          <c:max val="9"/>
          <c:min val="0"/>
        </c:scaling>
        <c:delete val="0"/>
        <c:axPos val="r"/>
        <c:numFmt formatCode="0.00" sourceLinked="1"/>
        <c:majorTickMark val="none"/>
        <c:minorTickMark val="none"/>
        <c:tickLblPos val="none"/>
        <c:spPr>
          <a:ln>
            <a:noFill/>
          </a:ln>
        </c:spPr>
        <c:crossAx val="1691346495"/>
        <c:crosses val="max"/>
        <c:crossBetween val="between"/>
      </c:valAx>
      <c:catAx>
        <c:axId val="1691346495"/>
        <c:scaling>
          <c:orientation val="minMax"/>
        </c:scaling>
        <c:delete val="1"/>
        <c:axPos val="b"/>
        <c:numFmt formatCode="General" sourceLinked="1"/>
        <c:majorTickMark val="out"/>
        <c:minorTickMark val="none"/>
        <c:tickLblPos val="nextTo"/>
        <c:crossAx val="1372453423"/>
        <c:crosses val="autoZero"/>
        <c:auto val="0"/>
        <c:lblAlgn val="ctr"/>
        <c:lblOffset val="100"/>
        <c:noMultiLvlLbl val="0"/>
      </c:catAx>
    </c:plotArea>
    <c:plotVisOnly val="1"/>
    <c:dispBlanksAs val="gap"/>
    <c:showDLblsOverMax val="0"/>
  </c:chart>
  <c:txPr>
    <a:bodyPr/>
    <a:lstStyle/>
    <a:p>
      <a:pPr>
        <a:defRPr sz="1800" smtId="4294967295"/>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396702527999878"/>
          <c:y val="8.1301987171173096E-2"/>
          <c:w val="0.53142434358596802"/>
          <c:h val="0.81752520799636841"/>
        </c:manualLayout>
      </c:layout>
      <c:doughnutChart>
        <c:varyColors val="1"/>
        <c:ser>
          <c:idx val="0"/>
          <c:order val="0"/>
          <c:tx>
            <c:strRef>
              <c:f>'Pie Charts'!$N$28</c:f>
              <c:strCache>
                <c:ptCount val="1"/>
                <c:pt idx="0">
                  <c:v>Percent</c:v>
                </c:pt>
              </c:strCache>
            </c:strRef>
          </c:tx>
          <c:spPr>
            <a:ln>
              <a:noFill/>
            </a:ln>
          </c:spPr>
          <c:dPt>
            <c:idx val="0"/>
            <c:bubble3D val="0"/>
            <c:spPr>
              <a:solidFill>
                <a:srgbClr val="432547"/>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1-B6EA-4E50-8A5B-7257521340A2}"/>
              </c:ext>
            </c:extLst>
          </c:dPt>
          <c:dPt>
            <c:idx val="1"/>
            <c:bubble3D val="0"/>
            <c:spPr>
              <a:solidFill>
                <a:srgbClr val="98709C"/>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3-B6EA-4E50-8A5B-7257521340A2}"/>
              </c:ext>
            </c:extLst>
          </c:dPt>
          <c:dPt>
            <c:idx val="2"/>
            <c:bubble3D val="0"/>
            <c:spPr>
              <a:solidFill>
                <a:schemeClr val="bg1">
                  <a:lumMod val="75000"/>
                </a:schemeClr>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5-B6EA-4E50-8A5B-7257521340A2}"/>
              </c:ext>
            </c:extLst>
          </c:dPt>
          <c:dPt>
            <c:idx val="3"/>
            <c:bubble3D val="0"/>
            <c:spPr>
              <a:solidFill>
                <a:schemeClr val="bg1">
                  <a:lumMod val="75000"/>
                </a:schemeClr>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7-B6EA-4E50-8A5B-7257521340A2}"/>
              </c:ext>
            </c:extLst>
          </c:dPt>
          <c:cat>
            <c:strRef>
              <c:f>'Pie Charts'!$M$29:$M$30</c:f>
              <c:strCache>
                <c:ptCount val="2"/>
                <c:pt idx="0">
                  <c:v>US</c:v>
                </c:pt>
                <c:pt idx="1">
                  <c:v>World</c:v>
                </c:pt>
              </c:strCache>
            </c:strRef>
          </c:cat>
          <c:val>
            <c:numRef>
              <c:f>'Pie Charts'!$N$29:$N$30</c:f>
              <c:numCache>
                <c:formatCode>0%</c:formatCode>
                <c:ptCount val="2"/>
                <c:pt idx="0">
                  <c:v>0.70304442084234142</c:v>
                </c:pt>
                <c:pt idx="1">
                  <c:v>0.29695557915765858</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8-B6EA-4E50-8A5B-7257521340A2}"/>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showDLblsOverMax val="0"/>
    <c:extLst xmlns:m="http://schemas.openxmlformats.org/officeDocument/2006/math" xmlns:w="http://schemas.openxmlformats.org/wordprocessingml/2006/main" xmlns:wp="http://schemas.openxmlformats.org/drawingml/2006/wordprocessingDrawing" xmlns:a14="http://schemas.microsoft.com/office/drawing/2010/main"/>
  </c:chart>
  <c:spPr>
    <a:noFill/>
    <a:ln w="9525" cap="flat" cmpd="sng" algn="ctr">
      <a:noFill/>
      <a:round/>
    </a:ln>
    <a:effectLst/>
  </c:spPr>
  <c:txPr>
    <a:bodyPr/>
    <a:lstStyle/>
    <a:p>
      <a:pPr>
        <a:defRPr/>
      </a:pPr>
      <a:endParaRPr lang="en-US"/>
    </a:p>
  </c:tx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0.11003</cdr:x>
      <cdr:y>0.79499</cdr:y>
    </cdr:from>
    <cdr:to>
      <cdr:x>0.18384</cdr:x>
      <cdr:y>0.87374</cdr:y>
    </cdr:to>
    <cdr:sp macro="" textlink="">
      <cdr:nvSpPr>
        <cdr:cNvPr id="2" name="TextBox 16"/>
        <cdr:cNvSpPr txBox="1"/>
      </cdr:nvSpPr>
      <cdr:spPr>
        <a:xfrm xmlns:a="http://schemas.openxmlformats.org/drawingml/2006/main">
          <a:off x="335427" y="1438430"/>
          <a:ext cx="225010" cy="142488"/>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900">
              <a:latin typeface="Open Sans" panose="020B0606030504020204" pitchFamily="34" charset="0"/>
              <a:ea typeface="Open Sans" panose="020B0606030504020204" pitchFamily="34" charset="0"/>
              <a:cs typeface="Open Sans" panose="020B0606030504020204" pitchFamily="34" charset="0"/>
            </a:rPr>
            <a:t>3M</a:t>
          </a:r>
        </a:p>
      </cdr:txBody>
    </cdr:sp>
  </cdr:relSizeAnchor>
  <cdr:relSizeAnchor xmlns:cdr="http://schemas.openxmlformats.org/drawingml/2006/chartDrawing">
    <cdr:from>
      <cdr:x>0.22216</cdr:x>
      <cdr:y>0.79499</cdr:y>
    </cdr:from>
    <cdr:to>
      <cdr:x>0.29925</cdr:x>
      <cdr:y>0.87154</cdr:y>
    </cdr:to>
    <cdr:sp macro="" textlink="">
      <cdr:nvSpPr>
        <cdr:cNvPr id="3" name="TextBox 22"/>
        <cdr:cNvSpPr txBox="1"/>
      </cdr:nvSpPr>
      <cdr:spPr>
        <a:xfrm xmlns:a="http://schemas.openxmlformats.org/drawingml/2006/main">
          <a:off x="677257" y="1438430"/>
          <a:ext cx="235009" cy="138499"/>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900">
              <a:latin typeface="Open Sans" panose="020B0606030504020204" pitchFamily="34" charset="0"/>
              <a:ea typeface="Open Sans" panose="020B0606030504020204" pitchFamily="34" charset="0"/>
              <a:cs typeface="Open Sans" panose="020B0606030504020204" pitchFamily="34" charset="0"/>
            </a:rPr>
            <a:t>5Y</a:t>
          </a:r>
        </a:p>
      </cdr:txBody>
    </cdr:sp>
  </cdr:relSizeAnchor>
  <cdr:relSizeAnchor xmlns:cdr="http://schemas.openxmlformats.org/drawingml/2006/chartDrawing">
    <cdr:from>
      <cdr:x>0.34728</cdr:x>
      <cdr:y>0.79499</cdr:y>
    </cdr:from>
    <cdr:to>
      <cdr:x>0.42916</cdr:x>
      <cdr:y>0.87154</cdr:y>
    </cdr:to>
    <cdr:sp macro="" textlink="">
      <cdr:nvSpPr>
        <cdr:cNvPr id="4" name="TextBox 24"/>
        <cdr:cNvSpPr txBox="1"/>
      </cdr:nvSpPr>
      <cdr:spPr>
        <a:xfrm xmlns:a="http://schemas.openxmlformats.org/drawingml/2006/main">
          <a:off x="1058686" y="1438430"/>
          <a:ext cx="249612" cy="138499"/>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900">
              <a:latin typeface="Open Sans" panose="020B0606030504020204" pitchFamily="34" charset="0"/>
              <a:ea typeface="Open Sans" panose="020B0606030504020204" pitchFamily="34" charset="0"/>
              <a:cs typeface="Open Sans" panose="020B0606030504020204" pitchFamily="34" charset="0"/>
            </a:rPr>
            <a:t>10Y</a:t>
          </a:r>
        </a:p>
      </cdr:txBody>
    </cdr:sp>
  </cdr:relSizeAnchor>
  <cdr:relSizeAnchor xmlns:cdr="http://schemas.openxmlformats.org/drawingml/2006/chartDrawing">
    <cdr:from>
      <cdr:x>0.71944</cdr:x>
      <cdr:y>0.79499</cdr:y>
    </cdr:from>
    <cdr:to>
      <cdr:x>0.80984</cdr:x>
      <cdr:y>0.87154</cdr:y>
    </cdr:to>
    <cdr:sp macro="" textlink="">
      <cdr:nvSpPr>
        <cdr:cNvPr id="5" name="TextBox 25"/>
        <cdr:cNvSpPr txBox="1"/>
      </cdr:nvSpPr>
      <cdr:spPr>
        <a:xfrm xmlns:a="http://schemas.openxmlformats.org/drawingml/2006/main">
          <a:off x="2193219" y="1438430"/>
          <a:ext cx="275585" cy="138499"/>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900" dirty="0">
              <a:latin typeface="Open Sans" panose="020B0606030504020204" pitchFamily="34" charset="0"/>
              <a:ea typeface="Open Sans" panose="020B0606030504020204" pitchFamily="34" charset="0"/>
              <a:cs typeface="Open Sans" panose="020B0606030504020204" pitchFamily="34" charset="0"/>
            </a:rPr>
            <a:t>30Y</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10"/>
            <a:ext cx="3043344" cy="465456"/>
          </a:xfrm>
          <a:prstGeom prst="rect">
            <a:avLst/>
          </a:prstGeom>
        </p:spPr>
        <p:txBody>
          <a:bodyPr vert="horz" lIns="92394" tIns="46200" rIns="92394" bIns="46200" rtlCol="0"/>
          <a:lstStyle>
            <a:lvl1pPr algn="l">
              <a:defRPr sz="1100"/>
            </a:lvl1pPr>
          </a:lstStyle>
          <a:p>
            <a:endParaRPr lang="en-US" dirty="0"/>
          </a:p>
        </p:txBody>
      </p:sp>
      <p:sp>
        <p:nvSpPr>
          <p:cNvPr id="3" name="Date Placeholder 2"/>
          <p:cNvSpPr>
            <a:spLocks noGrp="1"/>
          </p:cNvSpPr>
          <p:nvPr>
            <p:ph type="dt" idx="1"/>
          </p:nvPr>
        </p:nvSpPr>
        <p:spPr>
          <a:xfrm>
            <a:off x="3978137" y="10"/>
            <a:ext cx="3043344" cy="465456"/>
          </a:xfrm>
          <a:prstGeom prst="rect">
            <a:avLst/>
          </a:prstGeom>
        </p:spPr>
        <p:txBody>
          <a:bodyPr vert="horz" lIns="92394" tIns="46200" rIns="92394" bIns="46200" rtlCol="0"/>
          <a:lstStyle>
            <a:lvl1pPr algn="r">
              <a:defRPr sz="1100"/>
            </a:lvl1pPr>
          </a:lstStyle>
          <a:p>
            <a:fld id="{86CEC522-08D6-41D7-BD17-4A764ED892E3}" type="datetimeFigureOut">
              <a:rPr lang="en-US" smtClean="0"/>
              <a:pPr/>
              <a:t>4/14/2026</a:t>
            </a:fld>
            <a:endParaRPr lang="en-US" dirty="0"/>
          </a:p>
        </p:txBody>
      </p:sp>
      <p:sp>
        <p:nvSpPr>
          <p:cNvPr id="4" name="Slide Image Placeholder 3"/>
          <p:cNvSpPr>
            <a:spLocks noGrp="1" noRot="1" noChangeAspect="1"/>
          </p:cNvSpPr>
          <p:nvPr>
            <p:ph type="sldImg" idx="2"/>
          </p:nvPr>
        </p:nvSpPr>
        <p:spPr>
          <a:xfrm>
            <a:off x="1252538" y="696913"/>
            <a:ext cx="4518025" cy="3492500"/>
          </a:xfrm>
          <a:prstGeom prst="rect">
            <a:avLst/>
          </a:prstGeom>
          <a:noFill/>
          <a:ln w="12700">
            <a:solidFill>
              <a:prstClr val="black"/>
            </a:solidFill>
          </a:ln>
        </p:spPr>
        <p:txBody>
          <a:bodyPr vert="horz" lIns="92394" tIns="46200" rIns="92394" bIns="46200" rtlCol="0" anchor="ctr"/>
          <a:lstStyle/>
          <a:p>
            <a:endParaRPr lang="en-US" dirty="0"/>
          </a:p>
        </p:txBody>
      </p:sp>
      <p:sp>
        <p:nvSpPr>
          <p:cNvPr id="5" name="Notes Placeholder 4"/>
          <p:cNvSpPr>
            <a:spLocks noGrp="1"/>
          </p:cNvSpPr>
          <p:nvPr>
            <p:ph type="body" sz="quarter" idx="3"/>
          </p:nvPr>
        </p:nvSpPr>
        <p:spPr>
          <a:xfrm>
            <a:off x="702310" y="4421833"/>
            <a:ext cx="5618480" cy="4189096"/>
          </a:xfrm>
          <a:prstGeom prst="rect">
            <a:avLst/>
          </a:prstGeom>
        </p:spPr>
        <p:txBody>
          <a:bodyPr vert="horz" lIns="92394" tIns="46200" rIns="92394" bIns="462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7" y="8842039"/>
            <a:ext cx="3043344" cy="465456"/>
          </a:xfrm>
          <a:prstGeom prst="rect">
            <a:avLst/>
          </a:prstGeom>
        </p:spPr>
        <p:txBody>
          <a:bodyPr vert="horz" lIns="92394" tIns="46200" rIns="92394" bIns="46200" rtlCol="0" anchor="b"/>
          <a:lstStyle>
            <a:lvl1pPr algn="l">
              <a:defRPr sz="1100"/>
            </a:lvl1pPr>
          </a:lstStyle>
          <a:p>
            <a:endParaRPr lang="en-US" dirty="0"/>
          </a:p>
        </p:txBody>
      </p:sp>
      <p:sp>
        <p:nvSpPr>
          <p:cNvPr id="7" name="Slide Number Placeholder 6"/>
          <p:cNvSpPr>
            <a:spLocks noGrp="1"/>
          </p:cNvSpPr>
          <p:nvPr>
            <p:ph type="sldNum" sz="quarter" idx="5"/>
          </p:nvPr>
        </p:nvSpPr>
        <p:spPr>
          <a:xfrm>
            <a:off x="3978137" y="8842039"/>
            <a:ext cx="3043344" cy="465456"/>
          </a:xfrm>
          <a:prstGeom prst="rect">
            <a:avLst/>
          </a:prstGeom>
        </p:spPr>
        <p:txBody>
          <a:bodyPr vert="horz" lIns="92394" tIns="46200" rIns="92394" bIns="46200" rtlCol="0" anchor="b"/>
          <a:lstStyle>
            <a:lvl1pPr algn="r">
              <a:defRPr sz="1100"/>
            </a:lvl1pPr>
          </a:lstStyle>
          <a:p>
            <a:fld id="{C026C3DD-909A-435F-A8A6-9918FB0A88D5}" type="slidenum">
              <a:rPr lang="en-US" smtClean="0"/>
              <a:pPr/>
              <a:t>‹#›</a:t>
            </a:fld>
            <a:endParaRPr lang="en-US" dirty="0"/>
          </a:p>
        </p:txBody>
      </p:sp>
    </p:spTree>
    <p:extLst>
      <p:ext uri="{BB962C8B-B14F-4D97-AF65-F5344CB8AC3E}">
        <p14:creationId xmlns:p14="http://schemas.microsoft.com/office/powerpoint/2010/main" val="2509161024"/>
      </p:ext>
    </p:extLst>
  </p:cSld>
  <p:clrMap bg1="lt1" tx1="dk1" bg2="lt2" tx2="dk2" accent1="accent1" accent2="accent2" accent3="accent3" accent4="accent4" accent5="accent5" accent6="accent6" hlink="hlink" folHlink="folHlink"/>
  <p:notesStyle>
    <a:lvl1pPr marL="0" algn="l" defTabSz="913866" rtl="0" eaLnBrk="1" latinLnBrk="0" hangingPunct="1">
      <a:defRPr sz="1200" kern="1200">
        <a:solidFill>
          <a:schemeClr val="tx1"/>
        </a:solidFill>
        <a:latin typeface="+mn-lt"/>
        <a:ea typeface="+mn-ea"/>
        <a:cs typeface="+mn-cs"/>
      </a:defRPr>
    </a:lvl1pPr>
    <a:lvl2pPr marL="456932" algn="l" defTabSz="913866" rtl="0" eaLnBrk="1" latinLnBrk="0" hangingPunct="1">
      <a:defRPr sz="1200" kern="1200">
        <a:solidFill>
          <a:schemeClr val="tx1"/>
        </a:solidFill>
        <a:latin typeface="+mn-lt"/>
        <a:ea typeface="+mn-ea"/>
        <a:cs typeface="+mn-cs"/>
      </a:defRPr>
    </a:lvl2pPr>
    <a:lvl3pPr marL="913866" algn="l" defTabSz="913866" rtl="0" eaLnBrk="1" latinLnBrk="0" hangingPunct="1">
      <a:defRPr sz="1200" kern="1200">
        <a:solidFill>
          <a:schemeClr val="tx1"/>
        </a:solidFill>
        <a:latin typeface="+mn-lt"/>
        <a:ea typeface="+mn-ea"/>
        <a:cs typeface="+mn-cs"/>
      </a:defRPr>
    </a:lvl3pPr>
    <a:lvl4pPr marL="1370798" algn="l" defTabSz="913866" rtl="0" eaLnBrk="1" latinLnBrk="0" hangingPunct="1">
      <a:defRPr sz="1200" kern="1200">
        <a:solidFill>
          <a:schemeClr val="tx1"/>
        </a:solidFill>
        <a:latin typeface="+mn-lt"/>
        <a:ea typeface="+mn-ea"/>
        <a:cs typeface="+mn-cs"/>
      </a:defRPr>
    </a:lvl4pPr>
    <a:lvl5pPr marL="1827730" algn="l" defTabSz="913866" rtl="0" eaLnBrk="1" latinLnBrk="0" hangingPunct="1">
      <a:defRPr sz="1200" kern="1200">
        <a:solidFill>
          <a:schemeClr val="tx1"/>
        </a:solidFill>
        <a:latin typeface="+mn-lt"/>
        <a:ea typeface="+mn-ea"/>
        <a:cs typeface="+mn-cs"/>
      </a:defRPr>
    </a:lvl5pPr>
    <a:lvl6pPr marL="2284663" algn="l" defTabSz="913866" rtl="0" eaLnBrk="1" latinLnBrk="0" hangingPunct="1">
      <a:defRPr sz="1200" kern="1200">
        <a:solidFill>
          <a:schemeClr val="tx1"/>
        </a:solidFill>
        <a:latin typeface="+mn-lt"/>
        <a:ea typeface="+mn-ea"/>
        <a:cs typeface="+mn-cs"/>
      </a:defRPr>
    </a:lvl6pPr>
    <a:lvl7pPr marL="2741597" algn="l" defTabSz="913866" rtl="0" eaLnBrk="1" latinLnBrk="0" hangingPunct="1">
      <a:defRPr sz="1200" kern="1200">
        <a:solidFill>
          <a:schemeClr val="tx1"/>
        </a:solidFill>
        <a:latin typeface="+mn-lt"/>
        <a:ea typeface="+mn-ea"/>
        <a:cs typeface="+mn-cs"/>
      </a:defRPr>
    </a:lvl7pPr>
    <a:lvl8pPr marL="3198529" algn="l" defTabSz="913866" rtl="0" eaLnBrk="1" latinLnBrk="0" hangingPunct="1">
      <a:defRPr sz="1200" kern="1200">
        <a:solidFill>
          <a:schemeClr val="tx1"/>
        </a:solidFill>
        <a:latin typeface="+mn-lt"/>
        <a:ea typeface="+mn-ea"/>
        <a:cs typeface="+mn-cs"/>
      </a:defRPr>
    </a:lvl8pPr>
    <a:lvl9pPr marL="3655462" algn="l" defTabSz="91386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2538" y="696913"/>
            <a:ext cx="4518025" cy="34925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26C3DD-909A-435F-A8A6-9918FB0A88D5}"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301262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2538" y="696913"/>
            <a:ext cx="4518025" cy="34925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26C3DD-909A-435F-A8A6-9918FB0A88D5}"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897549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2538" y="696913"/>
            <a:ext cx="4518025" cy="34925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26C3DD-909A-435F-A8A6-9918FB0A88D5}"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976519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4125" y="698500"/>
            <a:ext cx="4514850" cy="3490913"/>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26C3DD-909A-435F-A8A6-9918FB0A88D5}"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789227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2538" y="696913"/>
            <a:ext cx="4518025" cy="34925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26C3DD-909A-435F-A8A6-9918FB0A88D5}"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312899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32300" y="4334726"/>
            <a:ext cx="4879340" cy="1883198"/>
          </a:xfrm>
        </p:spPr>
        <p:txBody>
          <a:bodyPr lIns="0" tIns="0" rIns="0" bIns="0" anchor="t" anchorCtr="0">
            <a:noAutofit/>
          </a:bodyPr>
          <a:lstStyle>
            <a:lvl1pPr algn="r">
              <a:defRPr sz="14000">
                <a:solidFill>
                  <a:schemeClr val="tx2"/>
                </a:solidFill>
                <a:latin typeface="Arial" pitchFamily="34" charset="0"/>
                <a:cs typeface="Arial" pitchFamily="34" charset="0"/>
              </a:defRPr>
            </a:lvl1pPr>
          </a:lstStyle>
          <a:p>
            <a:r>
              <a:rPr lang="en-US" dirty="0"/>
              <a:t>Q</a:t>
            </a:r>
          </a:p>
        </p:txBody>
      </p:sp>
      <p:sp>
        <p:nvSpPr>
          <p:cNvPr id="3" name="Subtitle 2"/>
          <p:cNvSpPr>
            <a:spLocks noGrp="1"/>
          </p:cNvSpPr>
          <p:nvPr>
            <p:ph type="subTitle" idx="1" hasCustomPrompt="1"/>
          </p:nvPr>
        </p:nvSpPr>
        <p:spPr>
          <a:xfrm>
            <a:off x="4432305" y="6416045"/>
            <a:ext cx="4818380" cy="384494"/>
          </a:xfrm>
        </p:spPr>
        <p:txBody>
          <a:bodyPr lIns="0" tIns="0" rIns="0" bIns="0" anchor="t" anchorCtr="0">
            <a:noAutofit/>
          </a:bodyPr>
          <a:lstStyle>
            <a:lvl1pPr marL="0" indent="0" algn="r">
              <a:buNone/>
              <a:defRPr sz="2600" baseline="0">
                <a:solidFill>
                  <a:schemeClr val="bg1">
                    <a:lumMod val="50000"/>
                  </a:schemeClr>
                </a:solidFill>
              </a:defRPr>
            </a:lvl1pPr>
            <a:lvl2pPr marL="509115" indent="0" algn="ctr">
              <a:buNone/>
              <a:defRPr>
                <a:solidFill>
                  <a:schemeClr val="tx1">
                    <a:tint val="75000"/>
                  </a:schemeClr>
                </a:solidFill>
              </a:defRPr>
            </a:lvl2pPr>
            <a:lvl3pPr marL="1018228" indent="0" algn="ctr">
              <a:buNone/>
              <a:defRPr>
                <a:solidFill>
                  <a:schemeClr val="tx1">
                    <a:tint val="75000"/>
                  </a:schemeClr>
                </a:solidFill>
              </a:defRPr>
            </a:lvl3pPr>
            <a:lvl4pPr marL="1527344" indent="0" algn="ctr">
              <a:buNone/>
              <a:defRPr>
                <a:solidFill>
                  <a:schemeClr val="tx1">
                    <a:tint val="75000"/>
                  </a:schemeClr>
                </a:solidFill>
              </a:defRPr>
            </a:lvl4pPr>
            <a:lvl5pPr marL="2036458" indent="0" algn="ctr">
              <a:buNone/>
              <a:defRPr>
                <a:solidFill>
                  <a:schemeClr val="tx1">
                    <a:tint val="75000"/>
                  </a:schemeClr>
                </a:solidFill>
              </a:defRPr>
            </a:lvl5pPr>
            <a:lvl6pPr marL="2545574" indent="0" algn="ctr">
              <a:buNone/>
              <a:defRPr>
                <a:solidFill>
                  <a:schemeClr val="tx1">
                    <a:tint val="75000"/>
                  </a:schemeClr>
                </a:solidFill>
              </a:defRPr>
            </a:lvl6pPr>
            <a:lvl7pPr marL="3054686" indent="0" algn="ctr">
              <a:buNone/>
              <a:defRPr>
                <a:solidFill>
                  <a:schemeClr val="tx1">
                    <a:tint val="75000"/>
                  </a:schemeClr>
                </a:solidFill>
              </a:defRPr>
            </a:lvl7pPr>
            <a:lvl8pPr marL="3563802" indent="0" algn="ctr">
              <a:buNone/>
              <a:defRPr>
                <a:solidFill>
                  <a:schemeClr val="tx1">
                    <a:tint val="75000"/>
                  </a:schemeClr>
                </a:solidFill>
              </a:defRPr>
            </a:lvl8pPr>
            <a:lvl9pPr marL="4072914" indent="0" algn="ctr">
              <a:buNone/>
              <a:defRPr>
                <a:solidFill>
                  <a:schemeClr val="tx1">
                    <a:tint val="75000"/>
                  </a:schemeClr>
                </a:solidFill>
              </a:defRPr>
            </a:lvl9pPr>
          </a:lstStyle>
          <a:p>
            <a:r>
              <a:rPr lang="en-US" dirty="0"/>
              <a:t>Click to edit title</a:t>
            </a:r>
          </a:p>
        </p:txBody>
      </p:sp>
      <p:sp>
        <p:nvSpPr>
          <p:cNvPr id="7" name="Rectangle 6"/>
          <p:cNvSpPr/>
          <p:nvPr userDrawn="1"/>
        </p:nvSpPr>
        <p:spPr>
          <a:xfrm>
            <a:off x="0" y="-1"/>
            <a:ext cx="10058400" cy="42068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388" tIns="45693" rIns="91388" bIns="45693" rtlCol="0" anchor="ctr"/>
          <a:lstStyle/>
          <a:p>
            <a:pPr algn="ctr"/>
            <a:endParaRPr lang="en-US" dirty="0">
              <a:solidFill>
                <a:prstClr val="white"/>
              </a:solidFill>
            </a:endParaRPr>
          </a:p>
        </p:txBody>
      </p:sp>
      <p:sp>
        <p:nvSpPr>
          <p:cNvPr id="12" name="Text Placeholder 11"/>
          <p:cNvSpPr>
            <a:spLocks noGrp="1"/>
          </p:cNvSpPr>
          <p:nvPr>
            <p:ph type="body" sz="quarter" idx="11" hasCustomPrompt="1"/>
          </p:nvPr>
        </p:nvSpPr>
        <p:spPr>
          <a:xfrm>
            <a:off x="4432305" y="6847523"/>
            <a:ext cx="4818380" cy="457200"/>
          </a:xfrm>
        </p:spPr>
        <p:txBody>
          <a:bodyPr lIns="0" tIns="0" rIns="0" bIns="0">
            <a:noAutofit/>
          </a:bodyPr>
          <a:lstStyle>
            <a:lvl1pPr marL="0" indent="0" algn="r">
              <a:buNone/>
              <a:defRPr sz="1800" baseline="0">
                <a:solidFill>
                  <a:schemeClr val="bg1">
                    <a:lumMod val="50000"/>
                  </a:schemeClr>
                </a:solidFill>
              </a:defRPr>
            </a:lvl1pPr>
            <a:lvl2pPr>
              <a:defRPr sz="1800"/>
            </a:lvl2pPr>
            <a:lvl3pPr>
              <a:defRPr sz="1800"/>
            </a:lvl3pPr>
            <a:lvl4pPr>
              <a:defRPr sz="1800"/>
            </a:lvl4pPr>
            <a:lvl5pPr>
              <a:defRPr sz="1800"/>
            </a:lvl5pPr>
          </a:lstStyle>
          <a:p>
            <a:pPr lvl="0"/>
            <a:r>
              <a:rPr lang="en-US" dirty="0"/>
              <a:t>Click to edit Quarter Year</a:t>
            </a:r>
          </a:p>
        </p:txBody>
      </p:sp>
      <p:sp>
        <p:nvSpPr>
          <p:cNvPr id="19" name="Picture Placeholder 18"/>
          <p:cNvSpPr>
            <a:spLocks noGrp="1"/>
          </p:cNvSpPr>
          <p:nvPr>
            <p:ph type="pic" sz="quarter" idx="13" hasCustomPrompt="1"/>
          </p:nvPr>
        </p:nvSpPr>
        <p:spPr>
          <a:xfrm>
            <a:off x="485777" y="6740996"/>
            <a:ext cx="1830388" cy="732495"/>
          </a:xfrm>
        </p:spPr>
        <p:txBody>
          <a:bodyPr anchor="ctr">
            <a:spAutoFit/>
          </a:bodyPr>
          <a:lstStyle>
            <a:lvl1pPr marL="0" indent="0" algn="ctr">
              <a:buNone/>
              <a:defRPr sz="2000">
                <a:solidFill>
                  <a:schemeClr val="bg1">
                    <a:lumMod val="50000"/>
                  </a:schemeClr>
                </a:solidFill>
              </a:defRPr>
            </a:lvl1pPr>
          </a:lstStyle>
          <a:p>
            <a:r>
              <a:rPr lang="en-US" dirty="0"/>
              <a:t>Insert Firm Logo</a:t>
            </a:r>
          </a:p>
        </p:txBody>
      </p:sp>
      <p:sp>
        <p:nvSpPr>
          <p:cNvPr id="4" name="AssetID" descr="svtx:content/slide/@id">
            <a:extLst>
              <a:ext uri="{FF2B5EF4-FFF2-40B4-BE49-F238E27FC236}">
                <a16:creationId xmlns:a16="http://schemas.microsoft.com/office/drawing/2014/main" id="{5B224DF8-BB71-2F73-37F8-4C06F84DEBAD}"/>
              </a:ext>
            </a:extLst>
          </p:cNvPr>
          <p:cNvSpPr>
            <a:spLocks noGrp="1" noRot="1" noMove="1" noResize="1" noEditPoints="1" noAdjustHandles="1" noChangeArrowheads="1" noChangeShapeType="1"/>
          </p:cNvSpPr>
          <p:nvPr>
            <p:ph type="body" sz="quarter" idx="14" hasCustomPrompt="1"/>
          </p:nvPr>
        </p:nvSpPr>
        <p:spPr>
          <a:xfrm>
            <a:off x="8216900" y="7543800"/>
            <a:ext cx="1841500" cy="228600"/>
          </a:xfrm>
          <a:prstGeom prst="rect">
            <a:avLst/>
          </a:prstGeom>
        </p:spPr>
        <p:txBody>
          <a:bodyPr wrap="none" lIns="91440" tIns="45720" rIns="91440" bIns="45720" anchor="b">
            <a:noAutofit/>
          </a:bodyPr>
          <a:lstStyle>
            <a:lvl1pPr algn="r">
              <a:defRPr sz="700" b="0">
                <a:solidFill>
                  <a:schemeClr val="bg1">
                    <a:lumMod val="50000"/>
                  </a:schemeClr>
                </a:solidFill>
                <a:latin typeface="Arial Narrow" panose="020B0606020202030204" pitchFamily="34" charset="0"/>
              </a:defRPr>
            </a:lvl1pPr>
          </a:lstStyle>
          <a:p>
            <a:pPr lvl="0"/>
            <a:r>
              <a:rPr lang="en-US"/>
              <a:t>AssetID</a:t>
            </a:r>
          </a:p>
        </p:txBody>
      </p:sp>
    </p:spTree>
    <p:extLst>
      <p:ext uri="{BB962C8B-B14F-4D97-AF65-F5344CB8AC3E}">
        <p14:creationId xmlns:p14="http://schemas.microsoft.com/office/powerpoint/2010/main" val="1987180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a:xfrm>
            <a:off x="529812" y="677016"/>
            <a:ext cx="9052560" cy="521864"/>
          </a:xfrm>
        </p:spPr>
        <p:txBody>
          <a:bodyPr lIns="91388" tIns="54833" rIns="91388" bIns="54833" anchor="t">
            <a:noAutofit/>
          </a:bodyPr>
          <a:lstStyle>
            <a:lvl1pPr algn="l">
              <a:defRPr sz="2600">
                <a:solidFill>
                  <a:schemeClr val="tx2"/>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a:xfrm>
            <a:off x="9144000" y="7120615"/>
            <a:ext cx="492760" cy="413808"/>
          </a:xfrm>
          <a:prstGeom prst="rect">
            <a:avLst/>
          </a:prstGeom>
        </p:spPr>
        <p:txBody>
          <a:bodyPr anchor="b"/>
          <a:lstStyle>
            <a:lvl1pPr algn="r">
              <a:defRPr sz="1000">
                <a:solidFill>
                  <a:schemeClr val="bg1">
                    <a:lumMod val="50000"/>
                  </a:schemeClr>
                </a:solidFill>
              </a:defRPr>
            </a:lvl1pPr>
          </a:lstStyle>
          <a:p>
            <a:fld id="{66F6FF41-5833-4EBF-9145-362BCED2914A}" type="slidenum">
              <a:rPr lang="en-US" smtClean="0">
                <a:solidFill>
                  <a:prstClr val="white">
                    <a:lumMod val="50000"/>
                  </a:prstClr>
                </a:solidFill>
              </a:rPr>
              <a:pPr/>
              <a:t>‹#›</a:t>
            </a:fld>
            <a:endParaRPr lang="en-US" dirty="0">
              <a:solidFill>
                <a:prstClr val="white">
                  <a:lumMod val="50000"/>
                </a:prstClr>
              </a:solidFill>
            </a:endParaRPr>
          </a:p>
        </p:txBody>
      </p:sp>
      <p:sp>
        <p:nvSpPr>
          <p:cNvPr id="10" name="Picture Placeholder 18"/>
          <p:cNvSpPr>
            <a:spLocks noGrp="1"/>
          </p:cNvSpPr>
          <p:nvPr>
            <p:ph type="pic" sz="quarter" idx="13" hasCustomPrompt="1"/>
          </p:nvPr>
        </p:nvSpPr>
        <p:spPr>
          <a:xfrm>
            <a:off x="7760340" y="350356"/>
            <a:ext cx="1830388" cy="732495"/>
          </a:xfrm>
        </p:spPr>
        <p:txBody>
          <a:bodyPr anchor="ctr">
            <a:spAutoFit/>
          </a:bodyPr>
          <a:lstStyle>
            <a:lvl1pPr marL="0" indent="0" algn="ctr">
              <a:buNone/>
              <a:defRPr sz="2000">
                <a:solidFill>
                  <a:schemeClr val="bg1">
                    <a:lumMod val="50000"/>
                  </a:schemeClr>
                </a:solidFill>
              </a:defRPr>
            </a:lvl1pPr>
          </a:lstStyle>
          <a:p>
            <a:r>
              <a:rPr lang="en-US" dirty="0"/>
              <a:t>Insert Firm Logo</a:t>
            </a:r>
          </a:p>
        </p:txBody>
      </p:sp>
      <p:sp>
        <p:nvSpPr>
          <p:cNvPr id="12" name="Text Placeholder 11"/>
          <p:cNvSpPr>
            <a:spLocks noGrp="1"/>
          </p:cNvSpPr>
          <p:nvPr>
            <p:ph type="body" sz="quarter" idx="14" hasCustomPrompt="1"/>
          </p:nvPr>
        </p:nvSpPr>
        <p:spPr>
          <a:xfrm>
            <a:off x="529813" y="1086488"/>
            <a:ext cx="8823326" cy="346075"/>
          </a:xfrm>
        </p:spPr>
        <p:txBody>
          <a:bodyPr lIns="91388" tIns="54833" rIns="91388" bIns="54833" anchor="t">
            <a:noAutofit/>
          </a:bodyPr>
          <a:lstStyle>
            <a:lvl1pPr marL="0" indent="0">
              <a:buNone/>
              <a:defRPr sz="1600">
                <a:solidFill>
                  <a:schemeClr val="bg1">
                    <a:lumMod val="50000"/>
                  </a:schemeClr>
                </a:solidFill>
              </a:defRPr>
            </a:lvl1pPr>
          </a:lstStyle>
          <a:p>
            <a:pPr lvl="0"/>
            <a:r>
              <a:rPr lang="en-US" dirty="0"/>
              <a:t>Click to edit subhead</a:t>
            </a:r>
          </a:p>
        </p:txBody>
      </p:sp>
      <p:sp>
        <p:nvSpPr>
          <p:cNvPr id="14" name="Text Placeholder 13"/>
          <p:cNvSpPr>
            <a:spLocks noGrp="1"/>
          </p:cNvSpPr>
          <p:nvPr>
            <p:ph type="body" sz="quarter" idx="15" hasCustomPrompt="1"/>
          </p:nvPr>
        </p:nvSpPr>
        <p:spPr>
          <a:xfrm>
            <a:off x="529813" y="7134371"/>
            <a:ext cx="8519160" cy="400050"/>
          </a:xfrm>
        </p:spPr>
        <p:txBody>
          <a:bodyPr lIns="91388" tIns="0" rIns="91388" bIns="0" anchor="b">
            <a:noAutofit/>
          </a:bodyPr>
          <a:lstStyle>
            <a:lvl1pPr marL="0" indent="0">
              <a:spcBef>
                <a:spcPts val="0"/>
              </a:spcBef>
              <a:buNone/>
              <a:defRPr sz="800">
                <a:solidFill>
                  <a:schemeClr val="tx1">
                    <a:lumMod val="65000"/>
                    <a:lumOff val="35000"/>
                  </a:schemeClr>
                </a:solidFill>
                <a:latin typeface="Arial Narrow" pitchFamily="34" charset="0"/>
              </a:defRPr>
            </a:lvl1pPr>
            <a:lvl2pPr marL="509115" indent="0">
              <a:buNone/>
              <a:defRPr sz="800">
                <a:solidFill>
                  <a:schemeClr val="tx1">
                    <a:lumMod val="65000"/>
                    <a:lumOff val="35000"/>
                  </a:schemeClr>
                </a:solidFill>
              </a:defRPr>
            </a:lvl2pPr>
            <a:lvl3pPr marL="1018229" indent="0">
              <a:buNone/>
              <a:defRPr sz="800">
                <a:solidFill>
                  <a:schemeClr val="tx1">
                    <a:lumMod val="65000"/>
                    <a:lumOff val="35000"/>
                  </a:schemeClr>
                </a:solidFill>
              </a:defRPr>
            </a:lvl3pPr>
            <a:lvl4pPr marL="1527344" indent="0">
              <a:buNone/>
              <a:defRPr sz="800">
                <a:solidFill>
                  <a:schemeClr val="tx1">
                    <a:lumMod val="65000"/>
                    <a:lumOff val="35000"/>
                  </a:schemeClr>
                </a:solidFill>
              </a:defRPr>
            </a:lvl4pPr>
            <a:lvl5pPr marL="2036458" indent="0">
              <a:buNone/>
              <a:defRPr sz="800">
                <a:solidFill>
                  <a:schemeClr val="tx1">
                    <a:lumMod val="65000"/>
                    <a:lumOff val="35000"/>
                  </a:schemeClr>
                </a:solidFill>
              </a:defRPr>
            </a:lvl5pPr>
          </a:lstStyle>
          <a:p>
            <a:pPr lvl="0"/>
            <a:r>
              <a:rPr lang="en-US" dirty="0"/>
              <a:t>Click to edit footnote </a:t>
            </a:r>
          </a:p>
        </p:txBody>
      </p:sp>
      <p:sp>
        <p:nvSpPr>
          <p:cNvPr id="17" name="Text Placeholder 15"/>
          <p:cNvSpPr>
            <a:spLocks noGrp="1"/>
          </p:cNvSpPr>
          <p:nvPr>
            <p:ph type="body" sz="quarter" idx="17" hasCustomPrompt="1"/>
          </p:nvPr>
        </p:nvSpPr>
        <p:spPr>
          <a:xfrm>
            <a:off x="4607560" y="1795796"/>
            <a:ext cx="4901565" cy="4808855"/>
          </a:xfrm>
        </p:spPr>
        <p:txBody>
          <a:bodyPr lIns="91388" rIns="91388" anchor="t">
            <a:noAutofit/>
          </a:bodyPr>
          <a:lstStyle>
            <a:lvl1pPr marL="182774" indent="-182774">
              <a:lnSpc>
                <a:spcPct val="110000"/>
              </a:lnSpc>
              <a:spcBef>
                <a:spcPts val="900"/>
              </a:spcBef>
              <a:buNone/>
              <a:defRPr sz="1600"/>
            </a:lvl1pPr>
            <a:lvl2pPr marL="0" indent="0">
              <a:lnSpc>
                <a:spcPct val="110000"/>
              </a:lnSpc>
              <a:spcBef>
                <a:spcPts val="900"/>
              </a:spcBef>
              <a:buClr>
                <a:schemeClr val="bg1">
                  <a:lumMod val="50000"/>
                </a:schemeClr>
              </a:buClr>
              <a:buFont typeface="Arial" pitchFamily="34" charset="0"/>
              <a:buNone/>
              <a:defRPr sz="1400">
                <a:solidFill>
                  <a:schemeClr val="bg1">
                    <a:lumMod val="50000"/>
                  </a:schemeClr>
                </a:solidFill>
              </a:defRPr>
            </a:lvl2pPr>
            <a:lvl3pPr marL="365546" indent="-182774">
              <a:lnSpc>
                <a:spcPct val="110000"/>
              </a:lnSpc>
              <a:spcBef>
                <a:spcPts val="599"/>
              </a:spcBef>
              <a:buClr>
                <a:schemeClr val="bg1">
                  <a:lumMod val="50000"/>
                </a:schemeClr>
              </a:buClr>
              <a:buFont typeface="Avenir LT Std 35 Light" pitchFamily="34" charset="0"/>
              <a:buChar char="–"/>
              <a:defRPr sz="1100"/>
            </a:lvl3pPr>
            <a:lvl4pPr>
              <a:lnSpc>
                <a:spcPct val="110000"/>
              </a:lnSpc>
              <a:spcBef>
                <a:spcPts val="599"/>
              </a:spcBef>
              <a:defRPr sz="1100"/>
            </a:lvl4pPr>
            <a:lvl5pPr>
              <a:lnSpc>
                <a:spcPct val="110000"/>
              </a:lnSpc>
              <a:spcBef>
                <a:spcPts val="599"/>
              </a:spcBef>
              <a:defRPr sz="1100"/>
            </a:lvl5pPr>
          </a:lstStyle>
          <a:p>
            <a:pPr lvl="0"/>
            <a:r>
              <a:rPr lang="en-US" dirty="0"/>
              <a:t>Overview:</a:t>
            </a:r>
          </a:p>
          <a:p>
            <a:pPr lvl="1"/>
            <a:r>
              <a:rPr lang="en-US" dirty="0"/>
              <a:t>Contents goes here</a:t>
            </a:r>
          </a:p>
          <a:p>
            <a:pPr lvl="1"/>
            <a:r>
              <a:rPr lang="en-US" dirty="0"/>
              <a:t>Contents goes here</a:t>
            </a:r>
          </a:p>
        </p:txBody>
      </p:sp>
      <p:sp>
        <p:nvSpPr>
          <p:cNvPr id="21" name="Text Placeholder 20"/>
          <p:cNvSpPr>
            <a:spLocks noGrp="1"/>
          </p:cNvSpPr>
          <p:nvPr>
            <p:ph type="body" sz="quarter" idx="18"/>
          </p:nvPr>
        </p:nvSpPr>
        <p:spPr>
          <a:xfrm>
            <a:off x="540295" y="1799825"/>
            <a:ext cx="3642042" cy="4808538"/>
          </a:xfrm>
        </p:spPr>
        <p:txBody>
          <a:bodyPr lIns="91388" rIns="0">
            <a:noAutofit/>
          </a:bodyPr>
          <a:lstStyle>
            <a:lvl1pPr marL="0" indent="0">
              <a:lnSpc>
                <a:spcPts val="1500"/>
              </a:lnSpc>
              <a:spcBef>
                <a:spcPts val="1200"/>
              </a:spcBef>
              <a:buFontTx/>
              <a:buNone/>
              <a:defRPr sz="1000"/>
            </a:lvl1pPr>
            <a:lvl2pPr marL="0" indent="0">
              <a:lnSpc>
                <a:spcPct val="110000"/>
              </a:lnSpc>
              <a:spcBef>
                <a:spcPts val="599"/>
              </a:spcBef>
              <a:buFontTx/>
              <a:buNone/>
              <a:defRPr sz="1100"/>
            </a:lvl2pPr>
            <a:lvl3pPr marL="0" indent="0">
              <a:lnSpc>
                <a:spcPct val="110000"/>
              </a:lnSpc>
              <a:spcBef>
                <a:spcPts val="599"/>
              </a:spcBef>
              <a:buFontTx/>
              <a:buNone/>
              <a:defRPr sz="1100"/>
            </a:lvl3pPr>
            <a:lvl4pPr marL="0" indent="0">
              <a:lnSpc>
                <a:spcPct val="110000"/>
              </a:lnSpc>
              <a:spcBef>
                <a:spcPts val="599"/>
              </a:spcBef>
              <a:buFontTx/>
              <a:buNone/>
              <a:defRPr sz="1100"/>
            </a:lvl4pPr>
            <a:lvl5pPr marL="0" indent="0">
              <a:lnSpc>
                <a:spcPct val="110000"/>
              </a:lnSpc>
              <a:spcBef>
                <a:spcPts val="599"/>
              </a:spcBef>
              <a:buFontTx/>
              <a:buNone/>
              <a:defRPr sz="1100"/>
            </a:lvl5pPr>
          </a:lstStyle>
          <a:p>
            <a:pPr lvl="0"/>
            <a:r>
              <a:rPr lang="en-US"/>
              <a:t>Click to edit Master text styles</a:t>
            </a:r>
          </a:p>
        </p:txBody>
      </p:sp>
      <p:cxnSp>
        <p:nvCxnSpPr>
          <p:cNvPr id="11" name="Straight Connector 10"/>
          <p:cNvCxnSpPr/>
          <p:nvPr userDrawn="1"/>
        </p:nvCxnSpPr>
        <p:spPr>
          <a:xfrm>
            <a:off x="4415377" y="1881181"/>
            <a:ext cx="0" cy="5063635"/>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AssetID" descr="svtx:content/slide/@id">
            <a:extLst>
              <a:ext uri="{FF2B5EF4-FFF2-40B4-BE49-F238E27FC236}">
                <a16:creationId xmlns:a16="http://schemas.microsoft.com/office/drawing/2014/main" id="{3074A848-50C9-1872-8CC3-B862C674BC46}"/>
              </a:ext>
            </a:extLst>
          </p:cNvPr>
          <p:cNvSpPr>
            <a:spLocks noGrp="1" noRot="1" noMove="1" noResize="1" noEditPoints="1" noAdjustHandles="1" noChangeArrowheads="1" noChangeShapeType="1"/>
          </p:cNvSpPr>
          <p:nvPr>
            <p:ph type="body" sz="quarter" idx="19" hasCustomPrompt="1"/>
          </p:nvPr>
        </p:nvSpPr>
        <p:spPr>
          <a:xfrm>
            <a:off x="8216900" y="7543800"/>
            <a:ext cx="1841500" cy="228600"/>
          </a:xfrm>
          <a:prstGeom prst="rect">
            <a:avLst/>
          </a:prstGeom>
        </p:spPr>
        <p:txBody>
          <a:bodyPr wrap="none" lIns="91440" tIns="45720" rIns="91440" bIns="45720" anchor="b">
            <a:noAutofit/>
          </a:bodyPr>
          <a:lstStyle>
            <a:lvl1pPr algn="r">
              <a:defRPr sz="700" b="0">
                <a:solidFill>
                  <a:schemeClr val="bg1">
                    <a:lumMod val="50000"/>
                  </a:schemeClr>
                </a:solidFill>
                <a:latin typeface="Arial Narrow" panose="020B0606020202030204" pitchFamily="34" charset="0"/>
              </a:defRPr>
            </a:lvl1pPr>
          </a:lstStyle>
          <a:p>
            <a:pPr lvl="0"/>
            <a:r>
              <a:rPr lang="en-US"/>
              <a:t>AssetID</a:t>
            </a:r>
          </a:p>
        </p:txBody>
      </p:sp>
    </p:spTree>
    <p:extLst>
      <p:ext uri="{BB962C8B-B14F-4D97-AF65-F5344CB8AC3E}">
        <p14:creationId xmlns:p14="http://schemas.microsoft.com/office/powerpoint/2010/main" val="486324685"/>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 1/2 pg">
    <p:spTree>
      <p:nvGrpSpPr>
        <p:cNvPr id="1" name=""/>
        <p:cNvGrpSpPr/>
        <p:nvPr/>
      </p:nvGrpSpPr>
      <p:grpSpPr>
        <a:xfrm>
          <a:off x="0" y="0"/>
          <a:ext cx="0" cy="0"/>
          <a:chOff x="0" y="0"/>
          <a:chExt cx="0" cy="0"/>
        </a:xfrm>
      </p:grpSpPr>
      <p:sp>
        <p:nvSpPr>
          <p:cNvPr id="2" name="Title 1"/>
          <p:cNvSpPr>
            <a:spLocks noGrp="1"/>
          </p:cNvSpPr>
          <p:nvPr>
            <p:ph type="title"/>
          </p:nvPr>
        </p:nvSpPr>
        <p:spPr>
          <a:xfrm>
            <a:off x="529812" y="677016"/>
            <a:ext cx="9052560" cy="521864"/>
          </a:xfrm>
        </p:spPr>
        <p:txBody>
          <a:bodyPr lIns="91388" tIns="54833" rIns="91388" bIns="54833" anchor="t">
            <a:noAutofit/>
          </a:bodyPr>
          <a:lstStyle>
            <a:lvl1pPr algn="l">
              <a:defRPr sz="2600">
                <a:solidFill>
                  <a:schemeClr val="tx2"/>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a:xfrm>
            <a:off x="9144000" y="7120615"/>
            <a:ext cx="492760" cy="413808"/>
          </a:xfrm>
          <a:prstGeom prst="rect">
            <a:avLst/>
          </a:prstGeom>
        </p:spPr>
        <p:txBody>
          <a:bodyPr anchor="b"/>
          <a:lstStyle>
            <a:lvl1pPr algn="r">
              <a:defRPr sz="1000">
                <a:solidFill>
                  <a:schemeClr val="bg1">
                    <a:lumMod val="50000"/>
                  </a:schemeClr>
                </a:solidFill>
              </a:defRPr>
            </a:lvl1pPr>
          </a:lstStyle>
          <a:p>
            <a:fld id="{66F6FF41-5833-4EBF-9145-362BCED2914A}" type="slidenum">
              <a:rPr lang="en-US" smtClean="0">
                <a:solidFill>
                  <a:prstClr val="white">
                    <a:lumMod val="50000"/>
                  </a:prstClr>
                </a:solidFill>
              </a:rPr>
              <a:pPr/>
              <a:t>‹#›</a:t>
            </a:fld>
            <a:endParaRPr lang="en-US" dirty="0">
              <a:solidFill>
                <a:prstClr val="white">
                  <a:lumMod val="50000"/>
                </a:prstClr>
              </a:solidFill>
            </a:endParaRPr>
          </a:p>
        </p:txBody>
      </p:sp>
      <p:sp>
        <p:nvSpPr>
          <p:cNvPr id="10" name="Picture Placeholder 18"/>
          <p:cNvSpPr>
            <a:spLocks noGrp="1"/>
          </p:cNvSpPr>
          <p:nvPr>
            <p:ph type="pic" sz="quarter" idx="13" hasCustomPrompt="1"/>
          </p:nvPr>
        </p:nvSpPr>
        <p:spPr>
          <a:xfrm>
            <a:off x="7760340" y="350356"/>
            <a:ext cx="1830388" cy="732495"/>
          </a:xfrm>
        </p:spPr>
        <p:txBody>
          <a:bodyPr anchor="ctr">
            <a:spAutoFit/>
          </a:bodyPr>
          <a:lstStyle>
            <a:lvl1pPr marL="0" indent="0" algn="ctr">
              <a:buNone/>
              <a:defRPr sz="2000">
                <a:solidFill>
                  <a:schemeClr val="bg1">
                    <a:lumMod val="50000"/>
                  </a:schemeClr>
                </a:solidFill>
              </a:defRPr>
            </a:lvl1pPr>
          </a:lstStyle>
          <a:p>
            <a:r>
              <a:rPr lang="en-US" dirty="0"/>
              <a:t>Insert Firm Logo</a:t>
            </a:r>
          </a:p>
        </p:txBody>
      </p:sp>
      <p:sp>
        <p:nvSpPr>
          <p:cNvPr id="12" name="Text Placeholder 11"/>
          <p:cNvSpPr>
            <a:spLocks noGrp="1"/>
          </p:cNvSpPr>
          <p:nvPr>
            <p:ph type="body" sz="quarter" idx="14" hasCustomPrompt="1"/>
          </p:nvPr>
        </p:nvSpPr>
        <p:spPr>
          <a:xfrm>
            <a:off x="529813" y="1086488"/>
            <a:ext cx="8823326" cy="346075"/>
          </a:xfrm>
        </p:spPr>
        <p:txBody>
          <a:bodyPr lIns="91388" tIns="54833" rIns="91388" bIns="54833" anchor="t">
            <a:noAutofit/>
          </a:bodyPr>
          <a:lstStyle>
            <a:lvl1pPr marL="0" indent="0">
              <a:buNone/>
              <a:defRPr sz="1600">
                <a:solidFill>
                  <a:schemeClr val="bg1">
                    <a:lumMod val="50000"/>
                  </a:schemeClr>
                </a:solidFill>
              </a:defRPr>
            </a:lvl1pPr>
          </a:lstStyle>
          <a:p>
            <a:pPr lvl="0"/>
            <a:r>
              <a:rPr lang="en-US" dirty="0"/>
              <a:t>Click to edit subhead</a:t>
            </a:r>
          </a:p>
        </p:txBody>
      </p:sp>
      <p:sp>
        <p:nvSpPr>
          <p:cNvPr id="14" name="Text Placeholder 13"/>
          <p:cNvSpPr>
            <a:spLocks noGrp="1"/>
          </p:cNvSpPr>
          <p:nvPr>
            <p:ph type="body" sz="quarter" idx="15" hasCustomPrompt="1"/>
          </p:nvPr>
        </p:nvSpPr>
        <p:spPr>
          <a:xfrm>
            <a:off x="529812" y="7134371"/>
            <a:ext cx="8529320" cy="400050"/>
          </a:xfrm>
        </p:spPr>
        <p:txBody>
          <a:bodyPr lIns="91388" tIns="91388" rIns="91388" bIns="0" anchor="b">
            <a:noAutofit/>
          </a:bodyPr>
          <a:lstStyle>
            <a:lvl1pPr marL="0" indent="0">
              <a:spcBef>
                <a:spcPts val="0"/>
              </a:spcBef>
              <a:buNone/>
              <a:defRPr sz="800">
                <a:solidFill>
                  <a:schemeClr val="tx1">
                    <a:lumMod val="65000"/>
                    <a:lumOff val="35000"/>
                  </a:schemeClr>
                </a:solidFill>
                <a:latin typeface="Arial Narrow" pitchFamily="34" charset="0"/>
              </a:defRPr>
            </a:lvl1pPr>
            <a:lvl2pPr marL="509115" indent="0">
              <a:buNone/>
              <a:defRPr sz="800">
                <a:solidFill>
                  <a:schemeClr val="tx1">
                    <a:lumMod val="65000"/>
                    <a:lumOff val="35000"/>
                  </a:schemeClr>
                </a:solidFill>
              </a:defRPr>
            </a:lvl2pPr>
            <a:lvl3pPr marL="1018229" indent="0">
              <a:buNone/>
              <a:defRPr sz="800">
                <a:solidFill>
                  <a:schemeClr val="tx1">
                    <a:lumMod val="65000"/>
                    <a:lumOff val="35000"/>
                  </a:schemeClr>
                </a:solidFill>
              </a:defRPr>
            </a:lvl3pPr>
            <a:lvl4pPr marL="1527344" indent="0">
              <a:buNone/>
              <a:defRPr sz="800">
                <a:solidFill>
                  <a:schemeClr val="tx1">
                    <a:lumMod val="65000"/>
                    <a:lumOff val="35000"/>
                  </a:schemeClr>
                </a:solidFill>
              </a:defRPr>
            </a:lvl4pPr>
            <a:lvl5pPr marL="2036458" indent="0">
              <a:buNone/>
              <a:defRPr sz="800">
                <a:solidFill>
                  <a:schemeClr val="tx1">
                    <a:lumMod val="65000"/>
                    <a:lumOff val="35000"/>
                  </a:schemeClr>
                </a:solidFill>
              </a:defRPr>
            </a:lvl5pPr>
          </a:lstStyle>
          <a:p>
            <a:pPr lvl="0"/>
            <a:r>
              <a:rPr lang="en-US" dirty="0"/>
              <a:t>Click to edit footnote </a:t>
            </a:r>
          </a:p>
        </p:txBody>
      </p:sp>
      <p:cxnSp>
        <p:nvCxnSpPr>
          <p:cNvPr id="19" name="Straight Connector 18"/>
          <p:cNvCxnSpPr/>
          <p:nvPr userDrawn="1"/>
        </p:nvCxnSpPr>
        <p:spPr>
          <a:xfrm>
            <a:off x="4415377" y="1881176"/>
            <a:ext cx="0" cy="4808537"/>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1" name="Text Placeholder 20"/>
          <p:cNvSpPr>
            <a:spLocks noGrp="1"/>
          </p:cNvSpPr>
          <p:nvPr>
            <p:ph type="body" sz="quarter" idx="18"/>
          </p:nvPr>
        </p:nvSpPr>
        <p:spPr>
          <a:xfrm>
            <a:off x="540295" y="1790200"/>
            <a:ext cx="3642042" cy="4808538"/>
          </a:xfrm>
        </p:spPr>
        <p:txBody>
          <a:bodyPr lIns="91388" tIns="54833" rIns="0" bIns="54833">
            <a:noAutofit/>
          </a:bodyPr>
          <a:lstStyle>
            <a:lvl1pPr marL="0" indent="0">
              <a:lnSpc>
                <a:spcPts val="1500"/>
              </a:lnSpc>
              <a:spcBef>
                <a:spcPts val="1200"/>
              </a:spcBef>
              <a:buFontTx/>
              <a:buNone/>
              <a:defRPr sz="1000"/>
            </a:lvl1pPr>
            <a:lvl2pPr marL="0" indent="0">
              <a:lnSpc>
                <a:spcPct val="110000"/>
              </a:lnSpc>
              <a:spcBef>
                <a:spcPts val="599"/>
              </a:spcBef>
              <a:buFontTx/>
              <a:buNone/>
              <a:defRPr sz="1100"/>
            </a:lvl2pPr>
            <a:lvl3pPr marL="0" indent="0">
              <a:lnSpc>
                <a:spcPct val="110000"/>
              </a:lnSpc>
              <a:spcBef>
                <a:spcPts val="599"/>
              </a:spcBef>
              <a:buFontTx/>
              <a:buNone/>
              <a:defRPr sz="1100"/>
            </a:lvl3pPr>
            <a:lvl4pPr marL="0" indent="0">
              <a:lnSpc>
                <a:spcPct val="110000"/>
              </a:lnSpc>
              <a:spcBef>
                <a:spcPts val="599"/>
              </a:spcBef>
              <a:buFontTx/>
              <a:buNone/>
              <a:defRPr sz="1100"/>
            </a:lvl4pPr>
            <a:lvl5pPr marL="0" indent="0">
              <a:lnSpc>
                <a:spcPct val="110000"/>
              </a:lnSpc>
              <a:spcBef>
                <a:spcPts val="599"/>
              </a:spcBef>
              <a:buFontTx/>
              <a:buNone/>
              <a:defRPr sz="1100"/>
            </a:lvl5pPr>
          </a:lstStyle>
          <a:p>
            <a:pPr lvl="0"/>
            <a:r>
              <a:rPr lang="en-US"/>
              <a:t>Click to edit Master text styles</a:t>
            </a:r>
          </a:p>
        </p:txBody>
      </p:sp>
      <p:sp>
        <p:nvSpPr>
          <p:cNvPr id="3" name="AssetID" descr="svtx:content/slide/@id">
            <a:extLst>
              <a:ext uri="{FF2B5EF4-FFF2-40B4-BE49-F238E27FC236}">
                <a16:creationId xmlns:a16="http://schemas.microsoft.com/office/drawing/2014/main" id="{2EF29AD8-21AB-1104-1A60-772ECF7F8208}"/>
              </a:ext>
            </a:extLst>
          </p:cNvPr>
          <p:cNvSpPr>
            <a:spLocks noGrp="1" noRot="1" noMove="1" noResize="1" noEditPoints="1" noAdjustHandles="1" noChangeArrowheads="1" noChangeShapeType="1"/>
          </p:cNvSpPr>
          <p:nvPr>
            <p:ph type="body" sz="quarter" idx="19" hasCustomPrompt="1"/>
          </p:nvPr>
        </p:nvSpPr>
        <p:spPr>
          <a:xfrm>
            <a:off x="8216900" y="7543800"/>
            <a:ext cx="1841500" cy="228600"/>
          </a:xfrm>
          <a:prstGeom prst="rect">
            <a:avLst/>
          </a:prstGeom>
        </p:spPr>
        <p:txBody>
          <a:bodyPr wrap="none" lIns="91440" tIns="45720" rIns="91440" bIns="45720" anchor="b">
            <a:noAutofit/>
          </a:bodyPr>
          <a:lstStyle>
            <a:lvl1pPr algn="r">
              <a:defRPr sz="700" b="0">
                <a:solidFill>
                  <a:schemeClr val="bg1">
                    <a:lumMod val="50000"/>
                  </a:schemeClr>
                </a:solidFill>
                <a:latin typeface="Arial Narrow" panose="020B0606020202030204" pitchFamily="34" charset="0"/>
              </a:defRPr>
            </a:lvl1pPr>
          </a:lstStyle>
          <a:p>
            <a:pPr lvl="0"/>
            <a:r>
              <a:rPr lang="en-US"/>
              <a:t>AssetID</a:t>
            </a:r>
          </a:p>
        </p:txBody>
      </p:sp>
    </p:spTree>
    <p:extLst>
      <p:ext uri="{BB962C8B-B14F-4D97-AF65-F5344CB8AC3E}">
        <p14:creationId xmlns:p14="http://schemas.microsoft.com/office/powerpoint/2010/main" val="541319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Subhead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529812" y="677016"/>
            <a:ext cx="9052560" cy="521864"/>
          </a:xfrm>
        </p:spPr>
        <p:txBody>
          <a:bodyPr lIns="91388" tIns="54833" rIns="91388" bIns="54833" anchor="t">
            <a:noAutofit/>
          </a:bodyPr>
          <a:lstStyle>
            <a:lvl1pPr algn="l">
              <a:defRPr sz="2600">
                <a:solidFill>
                  <a:schemeClr val="tx2"/>
                </a:solidFill>
              </a:defRPr>
            </a:lvl1pPr>
          </a:lstStyle>
          <a:p>
            <a:r>
              <a:rPr lang="en-US" dirty="0"/>
              <a:t>Click to edit Master title style</a:t>
            </a:r>
          </a:p>
        </p:txBody>
      </p:sp>
      <p:sp>
        <p:nvSpPr>
          <p:cNvPr id="6" name="Slide Number Placeholder 5"/>
          <p:cNvSpPr>
            <a:spLocks noGrp="1"/>
          </p:cNvSpPr>
          <p:nvPr>
            <p:ph type="sldNum" sz="quarter" idx="12"/>
          </p:nvPr>
        </p:nvSpPr>
        <p:spPr>
          <a:xfrm>
            <a:off x="9144000" y="7120615"/>
            <a:ext cx="492760" cy="413808"/>
          </a:xfrm>
          <a:prstGeom prst="rect">
            <a:avLst/>
          </a:prstGeom>
        </p:spPr>
        <p:txBody>
          <a:bodyPr anchor="b"/>
          <a:lstStyle>
            <a:lvl1pPr algn="r">
              <a:defRPr sz="1000">
                <a:solidFill>
                  <a:schemeClr val="bg1">
                    <a:lumMod val="50000"/>
                  </a:schemeClr>
                </a:solidFill>
              </a:defRPr>
            </a:lvl1pPr>
          </a:lstStyle>
          <a:p>
            <a:fld id="{66F6FF41-5833-4EBF-9145-362BCED2914A}" type="slidenum">
              <a:rPr lang="en-US" smtClean="0">
                <a:solidFill>
                  <a:prstClr val="white">
                    <a:lumMod val="50000"/>
                  </a:prstClr>
                </a:solidFill>
              </a:rPr>
              <a:pPr/>
              <a:t>‹#›</a:t>
            </a:fld>
            <a:endParaRPr lang="en-US" dirty="0">
              <a:solidFill>
                <a:prstClr val="white">
                  <a:lumMod val="50000"/>
                </a:prstClr>
              </a:solidFill>
            </a:endParaRPr>
          </a:p>
        </p:txBody>
      </p:sp>
      <p:sp>
        <p:nvSpPr>
          <p:cNvPr id="10" name="Picture Placeholder 18"/>
          <p:cNvSpPr>
            <a:spLocks noGrp="1"/>
          </p:cNvSpPr>
          <p:nvPr>
            <p:ph type="pic" sz="quarter" idx="13" hasCustomPrompt="1"/>
          </p:nvPr>
        </p:nvSpPr>
        <p:spPr>
          <a:xfrm>
            <a:off x="7760340" y="350356"/>
            <a:ext cx="1830388" cy="732495"/>
          </a:xfrm>
        </p:spPr>
        <p:txBody>
          <a:bodyPr anchor="ctr">
            <a:spAutoFit/>
          </a:bodyPr>
          <a:lstStyle>
            <a:lvl1pPr marL="0" indent="0" algn="ctr">
              <a:buNone/>
              <a:defRPr sz="2000">
                <a:solidFill>
                  <a:schemeClr val="bg1">
                    <a:lumMod val="50000"/>
                  </a:schemeClr>
                </a:solidFill>
              </a:defRPr>
            </a:lvl1pPr>
          </a:lstStyle>
          <a:p>
            <a:r>
              <a:rPr lang="en-US" dirty="0"/>
              <a:t>Insert Firm Logo</a:t>
            </a:r>
          </a:p>
        </p:txBody>
      </p:sp>
      <p:sp>
        <p:nvSpPr>
          <p:cNvPr id="14" name="Text Placeholder 13"/>
          <p:cNvSpPr>
            <a:spLocks noGrp="1"/>
          </p:cNvSpPr>
          <p:nvPr>
            <p:ph type="body" sz="quarter" idx="15" hasCustomPrompt="1"/>
          </p:nvPr>
        </p:nvSpPr>
        <p:spPr>
          <a:xfrm>
            <a:off x="529812" y="7134371"/>
            <a:ext cx="8529320" cy="400050"/>
          </a:xfrm>
        </p:spPr>
        <p:txBody>
          <a:bodyPr lIns="91388" tIns="0" rIns="91388" bIns="0" anchor="b">
            <a:noAutofit/>
          </a:bodyPr>
          <a:lstStyle>
            <a:lvl1pPr marL="0" indent="0">
              <a:spcBef>
                <a:spcPts val="0"/>
              </a:spcBef>
              <a:buNone/>
              <a:defRPr sz="800">
                <a:solidFill>
                  <a:schemeClr val="tx1">
                    <a:lumMod val="65000"/>
                    <a:lumOff val="35000"/>
                  </a:schemeClr>
                </a:solidFill>
                <a:latin typeface="Arial Narrow" pitchFamily="34" charset="0"/>
              </a:defRPr>
            </a:lvl1pPr>
            <a:lvl2pPr marL="509115" indent="0">
              <a:buNone/>
              <a:defRPr sz="800">
                <a:solidFill>
                  <a:schemeClr val="tx1">
                    <a:lumMod val="65000"/>
                    <a:lumOff val="35000"/>
                  </a:schemeClr>
                </a:solidFill>
              </a:defRPr>
            </a:lvl2pPr>
            <a:lvl3pPr marL="1018229" indent="0">
              <a:buNone/>
              <a:defRPr sz="800">
                <a:solidFill>
                  <a:schemeClr val="tx1">
                    <a:lumMod val="65000"/>
                    <a:lumOff val="35000"/>
                  </a:schemeClr>
                </a:solidFill>
              </a:defRPr>
            </a:lvl3pPr>
            <a:lvl4pPr marL="1527344" indent="0">
              <a:buNone/>
              <a:defRPr sz="800">
                <a:solidFill>
                  <a:schemeClr val="tx1">
                    <a:lumMod val="65000"/>
                    <a:lumOff val="35000"/>
                  </a:schemeClr>
                </a:solidFill>
              </a:defRPr>
            </a:lvl4pPr>
            <a:lvl5pPr marL="2036458" indent="0">
              <a:buNone/>
              <a:defRPr sz="800">
                <a:solidFill>
                  <a:schemeClr val="tx1">
                    <a:lumMod val="65000"/>
                    <a:lumOff val="35000"/>
                  </a:schemeClr>
                </a:solidFill>
              </a:defRPr>
            </a:lvl5pPr>
          </a:lstStyle>
          <a:p>
            <a:pPr lvl="0"/>
            <a:r>
              <a:rPr lang="en-US" dirty="0"/>
              <a:t>Click to edit footnote </a:t>
            </a:r>
          </a:p>
        </p:txBody>
      </p:sp>
      <p:sp>
        <p:nvSpPr>
          <p:cNvPr id="21" name="Text Placeholder 20"/>
          <p:cNvSpPr>
            <a:spLocks noGrp="1"/>
          </p:cNvSpPr>
          <p:nvPr>
            <p:ph type="body" sz="quarter" idx="18"/>
          </p:nvPr>
        </p:nvSpPr>
        <p:spPr>
          <a:xfrm>
            <a:off x="540289" y="1790200"/>
            <a:ext cx="8904287" cy="4808538"/>
          </a:xfrm>
        </p:spPr>
        <p:txBody>
          <a:bodyPr lIns="91388" tIns="54833" rIns="91388" bIns="54833">
            <a:noAutofit/>
          </a:bodyPr>
          <a:lstStyle>
            <a:lvl1pPr marL="0" indent="0">
              <a:lnSpc>
                <a:spcPts val="1500"/>
              </a:lnSpc>
              <a:spcBef>
                <a:spcPts val="1200"/>
              </a:spcBef>
              <a:buFontTx/>
              <a:buNone/>
              <a:defRPr sz="1000"/>
            </a:lvl1pPr>
            <a:lvl2pPr marL="0" indent="0">
              <a:lnSpc>
                <a:spcPct val="110000"/>
              </a:lnSpc>
              <a:spcBef>
                <a:spcPts val="599"/>
              </a:spcBef>
              <a:buFontTx/>
              <a:buNone/>
              <a:defRPr sz="1100"/>
            </a:lvl2pPr>
            <a:lvl3pPr marL="0" indent="0">
              <a:lnSpc>
                <a:spcPct val="110000"/>
              </a:lnSpc>
              <a:spcBef>
                <a:spcPts val="599"/>
              </a:spcBef>
              <a:buFontTx/>
              <a:buNone/>
              <a:defRPr sz="1100"/>
            </a:lvl3pPr>
            <a:lvl4pPr marL="0" indent="0">
              <a:lnSpc>
                <a:spcPct val="110000"/>
              </a:lnSpc>
              <a:spcBef>
                <a:spcPts val="599"/>
              </a:spcBef>
              <a:buFontTx/>
              <a:buNone/>
              <a:defRPr sz="1100"/>
            </a:lvl4pPr>
            <a:lvl5pPr marL="0" indent="0">
              <a:lnSpc>
                <a:spcPct val="110000"/>
              </a:lnSpc>
              <a:spcBef>
                <a:spcPts val="599"/>
              </a:spcBef>
              <a:buFontTx/>
              <a:buNone/>
              <a:defRPr sz="1100"/>
            </a:lvl5pPr>
          </a:lstStyle>
          <a:p>
            <a:pPr lvl="0"/>
            <a:r>
              <a:rPr lang="en-US" dirty="0"/>
              <a:t>Click to edit Master text styles</a:t>
            </a:r>
          </a:p>
        </p:txBody>
      </p:sp>
      <p:sp>
        <p:nvSpPr>
          <p:cNvPr id="8" name="Text Placeholder 11"/>
          <p:cNvSpPr>
            <a:spLocks noGrp="1"/>
          </p:cNvSpPr>
          <p:nvPr>
            <p:ph type="body" sz="quarter" idx="14" hasCustomPrompt="1"/>
          </p:nvPr>
        </p:nvSpPr>
        <p:spPr>
          <a:xfrm>
            <a:off x="529813" y="1086488"/>
            <a:ext cx="8823326" cy="346075"/>
          </a:xfrm>
        </p:spPr>
        <p:txBody>
          <a:bodyPr lIns="91388" tIns="54833" rIns="91388" bIns="54833" anchor="t">
            <a:noAutofit/>
          </a:bodyPr>
          <a:lstStyle>
            <a:lvl1pPr marL="0" indent="0">
              <a:buNone/>
              <a:defRPr sz="1600">
                <a:solidFill>
                  <a:schemeClr val="bg1">
                    <a:lumMod val="50000"/>
                  </a:schemeClr>
                </a:solidFill>
              </a:defRPr>
            </a:lvl1pPr>
          </a:lstStyle>
          <a:p>
            <a:pPr lvl="0"/>
            <a:r>
              <a:rPr lang="en-US" dirty="0"/>
              <a:t>Click to edit subhead</a:t>
            </a:r>
          </a:p>
        </p:txBody>
      </p:sp>
      <p:sp>
        <p:nvSpPr>
          <p:cNvPr id="3" name="AssetID" descr="svtx:content/slide/@id">
            <a:extLst>
              <a:ext uri="{FF2B5EF4-FFF2-40B4-BE49-F238E27FC236}">
                <a16:creationId xmlns:a16="http://schemas.microsoft.com/office/drawing/2014/main" id="{2C3FD5FE-3A95-5B02-850D-3648682B3C3A}"/>
              </a:ext>
            </a:extLst>
          </p:cNvPr>
          <p:cNvSpPr>
            <a:spLocks noGrp="1" noRot="1" noMove="1" noResize="1" noEditPoints="1" noAdjustHandles="1" noChangeArrowheads="1" noChangeShapeType="1"/>
          </p:cNvSpPr>
          <p:nvPr>
            <p:ph type="body" sz="quarter" idx="19" hasCustomPrompt="1"/>
          </p:nvPr>
        </p:nvSpPr>
        <p:spPr>
          <a:xfrm>
            <a:off x="8216900" y="7543800"/>
            <a:ext cx="1841500" cy="228600"/>
          </a:xfrm>
          <a:prstGeom prst="rect">
            <a:avLst/>
          </a:prstGeom>
        </p:spPr>
        <p:txBody>
          <a:bodyPr wrap="none" lIns="91440" tIns="45720" rIns="91440" bIns="45720" anchor="b">
            <a:noAutofit/>
          </a:bodyPr>
          <a:lstStyle>
            <a:lvl1pPr algn="r">
              <a:defRPr sz="700" b="0">
                <a:solidFill>
                  <a:schemeClr val="bg1">
                    <a:lumMod val="50000"/>
                  </a:schemeClr>
                </a:solidFill>
                <a:latin typeface="Arial Narrow" panose="020B0606020202030204" pitchFamily="34" charset="0"/>
              </a:defRPr>
            </a:lvl1pPr>
          </a:lstStyle>
          <a:p>
            <a:pPr lvl="0"/>
            <a:r>
              <a:rPr lang="en-US"/>
              <a:t>AssetID</a:t>
            </a:r>
          </a:p>
        </p:txBody>
      </p:sp>
    </p:spTree>
    <p:extLst>
      <p:ext uri="{BB962C8B-B14F-4D97-AF65-F5344CB8AC3E}">
        <p14:creationId xmlns:p14="http://schemas.microsoft.com/office/powerpoint/2010/main" val="3636408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Subhead &amp; 2-col Content">
    <p:spTree>
      <p:nvGrpSpPr>
        <p:cNvPr id="1" name=""/>
        <p:cNvGrpSpPr/>
        <p:nvPr/>
      </p:nvGrpSpPr>
      <p:grpSpPr>
        <a:xfrm>
          <a:off x="0" y="0"/>
          <a:ext cx="0" cy="0"/>
          <a:chOff x="0" y="0"/>
          <a:chExt cx="0" cy="0"/>
        </a:xfrm>
      </p:grpSpPr>
      <p:sp>
        <p:nvSpPr>
          <p:cNvPr id="2" name="Title 1"/>
          <p:cNvSpPr>
            <a:spLocks noGrp="1"/>
          </p:cNvSpPr>
          <p:nvPr>
            <p:ph type="title"/>
          </p:nvPr>
        </p:nvSpPr>
        <p:spPr>
          <a:xfrm>
            <a:off x="529812" y="677016"/>
            <a:ext cx="9052560" cy="521864"/>
          </a:xfrm>
        </p:spPr>
        <p:txBody>
          <a:bodyPr lIns="91388" tIns="54833" rIns="91388" bIns="54833" anchor="t">
            <a:noAutofit/>
          </a:bodyPr>
          <a:lstStyle>
            <a:lvl1pPr algn="l">
              <a:defRPr sz="2600">
                <a:solidFill>
                  <a:schemeClr val="tx2"/>
                </a:solidFill>
              </a:defRPr>
            </a:lvl1pPr>
          </a:lstStyle>
          <a:p>
            <a:r>
              <a:rPr lang="en-US" dirty="0"/>
              <a:t>Click to edit Master title style</a:t>
            </a:r>
          </a:p>
        </p:txBody>
      </p:sp>
      <p:sp>
        <p:nvSpPr>
          <p:cNvPr id="6" name="Slide Number Placeholder 5"/>
          <p:cNvSpPr>
            <a:spLocks noGrp="1"/>
          </p:cNvSpPr>
          <p:nvPr>
            <p:ph type="sldNum" sz="quarter" idx="12"/>
          </p:nvPr>
        </p:nvSpPr>
        <p:spPr>
          <a:xfrm>
            <a:off x="9144000" y="7120615"/>
            <a:ext cx="492760" cy="413808"/>
          </a:xfrm>
          <a:prstGeom prst="rect">
            <a:avLst/>
          </a:prstGeom>
        </p:spPr>
        <p:txBody>
          <a:bodyPr anchor="b"/>
          <a:lstStyle>
            <a:lvl1pPr algn="r">
              <a:defRPr sz="1000">
                <a:solidFill>
                  <a:schemeClr val="bg1">
                    <a:lumMod val="50000"/>
                  </a:schemeClr>
                </a:solidFill>
              </a:defRPr>
            </a:lvl1pPr>
          </a:lstStyle>
          <a:p>
            <a:fld id="{66F6FF41-5833-4EBF-9145-362BCED2914A}" type="slidenum">
              <a:rPr lang="en-US" smtClean="0">
                <a:solidFill>
                  <a:prstClr val="white">
                    <a:lumMod val="50000"/>
                  </a:prstClr>
                </a:solidFill>
              </a:rPr>
              <a:pPr/>
              <a:t>‹#›</a:t>
            </a:fld>
            <a:endParaRPr lang="en-US" dirty="0">
              <a:solidFill>
                <a:prstClr val="white">
                  <a:lumMod val="50000"/>
                </a:prstClr>
              </a:solidFill>
            </a:endParaRPr>
          </a:p>
        </p:txBody>
      </p:sp>
      <p:sp>
        <p:nvSpPr>
          <p:cNvPr id="10" name="Picture Placeholder 18"/>
          <p:cNvSpPr>
            <a:spLocks noGrp="1"/>
          </p:cNvSpPr>
          <p:nvPr>
            <p:ph type="pic" sz="quarter" idx="13" hasCustomPrompt="1"/>
          </p:nvPr>
        </p:nvSpPr>
        <p:spPr>
          <a:xfrm>
            <a:off x="7760340" y="350356"/>
            <a:ext cx="1830388" cy="732495"/>
          </a:xfrm>
        </p:spPr>
        <p:txBody>
          <a:bodyPr anchor="ctr">
            <a:spAutoFit/>
          </a:bodyPr>
          <a:lstStyle>
            <a:lvl1pPr marL="0" indent="0" algn="ctr">
              <a:buNone/>
              <a:defRPr sz="2000">
                <a:solidFill>
                  <a:schemeClr val="bg1">
                    <a:lumMod val="50000"/>
                  </a:schemeClr>
                </a:solidFill>
              </a:defRPr>
            </a:lvl1pPr>
          </a:lstStyle>
          <a:p>
            <a:r>
              <a:rPr lang="en-US" dirty="0"/>
              <a:t>Insert Firm Logo</a:t>
            </a:r>
          </a:p>
        </p:txBody>
      </p:sp>
      <p:sp>
        <p:nvSpPr>
          <p:cNvPr id="14" name="Text Placeholder 13"/>
          <p:cNvSpPr>
            <a:spLocks noGrp="1"/>
          </p:cNvSpPr>
          <p:nvPr>
            <p:ph type="body" sz="quarter" idx="15" hasCustomPrompt="1"/>
          </p:nvPr>
        </p:nvSpPr>
        <p:spPr>
          <a:xfrm>
            <a:off x="529812" y="7134371"/>
            <a:ext cx="8529320" cy="400050"/>
          </a:xfrm>
        </p:spPr>
        <p:txBody>
          <a:bodyPr lIns="91388" tIns="0" rIns="91388" bIns="0" anchor="b">
            <a:noAutofit/>
          </a:bodyPr>
          <a:lstStyle>
            <a:lvl1pPr marL="0" indent="0">
              <a:spcBef>
                <a:spcPts val="0"/>
              </a:spcBef>
              <a:buNone/>
              <a:defRPr sz="800">
                <a:solidFill>
                  <a:schemeClr val="tx1">
                    <a:lumMod val="65000"/>
                    <a:lumOff val="35000"/>
                  </a:schemeClr>
                </a:solidFill>
                <a:latin typeface="Arial Narrow" pitchFamily="34" charset="0"/>
              </a:defRPr>
            </a:lvl1pPr>
            <a:lvl2pPr marL="509115" indent="0">
              <a:buNone/>
              <a:defRPr sz="800">
                <a:solidFill>
                  <a:schemeClr val="tx1">
                    <a:lumMod val="65000"/>
                    <a:lumOff val="35000"/>
                  </a:schemeClr>
                </a:solidFill>
              </a:defRPr>
            </a:lvl2pPr>
            <a:lvl3pPr marL="1018229" indent="0">
              <a:buNone/>
              <a:defRPr sz="800">
                <a:solidFill>
                  <a:schemeClr val="tx1">
                    <a:lumMod val="65000"/>
                    <a:lumOff val="35000"/>
                  </a:schemeClr>
                </a:solidFill>
              </a:defRPr>
            </a:lvl3pPr>
            <a:lvl4pPr marL="1527344" indent="0">
              <a:buNone/>
              <a:defRPr sz="800">
                <a:solidFill>
                  <a:schemeClr val="tx1">
                    <a:lumMod val="65000"/>
                    <a:lumOff val="35000"/>
                  </a:schemeClr>
                </a:solidFill>
              </a:defRPr>
            </a:lvl4pPr>
            <a:lvl5pPr marL="2036458" indent="0">
              <a:buNone/>
              <a:defRPr sz="800">
                <a:solidFill>
                  <a:schemeClr val="tx1">
                    <a:lumMod val="65000"/>
                    <a:lumOff val="35000"/>
                  </a:schemeClr>
                </a:solidFill>
              </a:defRPr>
            </a:lvl5pPr>
          </a:lstStyle>
          <a:p>
            <a:pPr lvl="0"/>
            <a:r>
              <a:rPr lang="en-US" dirty="0"/>
              <a:t>Click to edit footnote </a:t>
            </a:r>
          </a:p>
        </p:txBody>
      </p:sp>
      <p:sp>
        <p:nvSpPr>
          <p:cNvPr id="21" name="Text Placeholder 20"/>
          <p:cNvSpPr>
            <a:spLocks noGrp="1"/>
          </p:cNvSpPr>
          <p:nvPr>
            <p:ph type="body" sz="quarter" idx="18" hasCustomPrompt="1"/>
          </p:nvPr>
        </p:nvSpPr>
        <p:spPr>
          <a:xfrm>
            <a:off x="540289" y="1790200"/>
            <a:ext cx="8961120" cy="4808538"/>
          </a:xfrm>
        </p:spPr>
        <p:txBody>
          <a:bodyPr lIns="91388" tIns="54833" rIns="91388" bIns="54833" numCol="2" spcCol="365760">
            <a:noAutofit/>
          </a:bodyPr>
          <a:lstStyle>
            <a:lvl1pPr marL="0" indent="0">
              <a:lnSpc>
                <a:spcPct val="110000"/>
              </a:lnSpc>
              <a:spcBef>
                <a:spcPts val="0"/>
              </a:spcBef>
              <a:spcAft>
                <a:spcPts val="900"/>
              </a:spcAft>
              <a:buFontTx/>
              <a:buNone/>
              <a:defRPr sz="950"/>
            </a:lvl1pPr>
            <a:lvl2pPr marL="0" indent="0">
              <a:lnSpc>
                <a:spcPct val="110000"/>
              </a:lnSpc>
              <a:spcBef>
                <a:spcPts val="600"/>
              </a:spcBef>
              <a:spcAft>
                <a:spcPts val="300"/>
              </a:spcAft>
              <a:buFontTx/>
              <a:buNone/>
              <a:defRPr sz="1000" cap="all" baseline="0">
                <a:solidFill>
                  <a:schemeClr val="tx2"/>
                </a:solidFill>
              </a:defRPr>
            </a:lvl2pPr>
            <a:lvl3pPr marL="0" indent="0">
              <a:lnSpc>
                <a:spcPct val="140000"/>
              </a:lnSpc>
              <a:spcBef>
                <a:spcPts val="0"/>
              </a:spcBef>
              <a:spcAft>
                <a:spcPts val="1200"/>
              </a:spcAft>
              <a:buFontTx/>
              <a:buNone/>
              <a:defRPr sz="1100">
                <a:solidFill>
                  <a:schemeClr val="tx2"/>
                </a:solidFill>
              </a:defRPr>
            </a:lvl3pPr>
            <a:lvl4pPr marL="0" indent="0">
              <a:lnSpc>
                <a:spcPct val="110000"/>
              </a:lnSpc>
              <a:spcBef>
                <a:spcPts val="0"/>
              </a:spcBef>
              <a:buFontTx/>
              <a:buNone/>
              <a:defRPr sz="900">
                <a:solidFill>
                  <a:schemeClr val="tx2"/>
                </a:solidFill>
              </a:defRPr>
            </a:lvl4pPr>
            <a:lvl5pPr marL="0" indent="0">
              <a:lnSpc>
                <a:spcPct val="110000"/>
              </a:lnSpc>
              <a:spcBef>
                <a:spcPts val="599"/>
              </a:spcBef>
              <a:buFontTx/>
              <a:buNone/>
              <a:defRPr sz="1100"/>
            </a:lvl5pPr>
          </a:lstStyle>
          <a:p>
            <a:pPr lvl="0"/>
            <a:r>
              <a:rPr lang="en-US" dirty="0"/>
              <a:t>Click to edit Master text styles</a:t>
            </a:r>
          </a:p>
          <a:p>
            <a:pPr lvl="1"/>
            <a:r>
              <a:rPr lang="en-US" dirty="0"/>
              <a:t>2nd level subhead</a:t>
            </a:r>
          </a:p>
          <a:p>
            <a:pPr lvl="2"/>
            <a:r>
              <a:rPr lang="en-US" dirty="0"/>
              <a:t>3rd intro</a:t>
            </a:r>
          </a:p>
          <a:p>
            <a:pPr lvl="3"/>
            <a:r>
              <a:rPr lang="en-US" dirty="0"/>
              <a:t>Small sub</a:t>
            </a:r>
          </a:p>
        </p:txBody>
      </p:sp>
      <p:sp>
        <p:nvSpPr>
          <p:cNvPr id="8" name="Text Placeholder 11"/>
          <p:cNvSpPr>
            <a:spLocks noGrp="1"/>
          </p:cNvSpPr>
          <p:nvPr>
            <p:ph type="body" sz="quarter" idx="14" hasCustomPrompt="1"/>
          </p:nvPr>
        </p:nvSpPr>
        <p:spPr>
          <a:xfrm>
            <a:off x="529813" y="1086488"/>
            <a:ext cx="8823326" cy="346075"/>
          </a:xfrm>
        </p:spPr>
        <p:txBody>
          <a:bodyPr lIns="91388" tIns="54833" rIns="91388" bIns="54833" anchor="t">
            <a:noAutofit/>
          </a:bodyPr>
          <a:lstStyle>
            <a:lvl1pPr marL="0" indent="0">
              <a:buNone/>
              <a:defRPr sz="1600">
                <a:solidFill>
                  <a:schemeClr val="bg1">
                    <a:lumMod val="50000"/>
                  </a:schemeClr>
                </a:solidFill>
              </a:defRPr>
            </a:lvl1pPr>
          </a:lstStyle>
          <a:p>
            <a:pPr lvl="0"/>
            <a:r>
              <a:rPr lang="en-US" dirty="0"/>
              <a:t>Click to edit subhead</a:t>
            </a:r>
          </a:p>
        </p:txBody>
      </p:sp>
      <p:sp>
        <p:nvSpPr>
          <p:cNvPr id="3" name="AssetID" descr="svtx:content/slide/@id">
            <a:extLst>
              <a:ext uri="{FF2B5EF4-FFF2-40B4-BE49-F238E27FC236}">
                <a16:creationId xmlns:a16="http://schemas.microsoft.com/office/drawing/2014/main" id="{9D99F000-E64E-9D25-31DE-A7A549DA7DC4}"/>
              </a:ext>
            </a:extLst>
          </p:cNvPr>
          <p:cNvSpPr>
            <a:spLocks noGrp="1" noRot="1" noMove="1" noResize="1" noEditPoints="1" noAdjustHandles="1" noChangeArrowheads="1" noChangeShapeType="1"/>
          </p:cNvSpPr>
          <p:nvPr>
            <p:ph type="body" sz="quarter" idx="19" hasCustomPrompt="1"/>
          </p:nvPr>
        </p:nvSpPr>
        <p:spPr>
          <a:xfrm>
            <a:off x="8216900" y="7543800"/>
            <a:ext cx="1841500" cy="228600"/>
          </a:xfrm>
          <a:prstGeom prst="rect">
            <a:avLst/>
          </a:prstGeom>
        </p:spPr>
        <p:txBody>
          <a:bodyPr wrap="none" lIns="91440" tIns="45720" rIns="91440" bIns="45720" anchor="b">
            <a:noAutofit/>
          </a:bodyPr>
          <a:lstStyle>
            <a:lvl1pPr algn="r">
              <a:defRPr sz="700" b="0">
                <a:solidFill>
                  <a:schemeClr val="bg1">
                    <a:lumMod val="50000"/>
                  </a:schemeClr>
                </a:solidFill>
                <a:latin typeface="Arial Narrow" panose="020B0606020202030204" pitchFamily="34" charset="0"/>
              </a:defRPr>
            </a:lvl1pPr>
          </a:lstStyle>
          <a:p>
            <a:pPr lvl="0"/>
            <a:r>
              <a:rPr lang="en-US"/>
              <a:t>AssetID</a:t>
            </a:r>
          </a:p>
        </p:txBody>
      </p:sp>
    </p:spTree>
    <p:extLst>
      <p:ext uri="{BB962C8B-B14F-4D97-AF65-F5344CB8AC3E}">
        <p14:creationId xmlns:p14="http://schemas.microsoft.com/office/powerpoint/2010/main" val="2540787932"/>
      </p:ext>
    </p:extLst>
  </p:cSld>
  <p:clrMapOvr>
    <a:masterClrMapping/>
  </p:clrMapOvr>
  <p:extLst>
    <p:ext uri="{DCECCB84-F9BA-43D5-87BE-67443E8EF086}">
      <p15:sldGuideLst xmlns:p15="http://schemas.microsoft.com/office/powerpoint/2012/main">
        <p15:guide id="3" orient="horz" pos="112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amp;A_Title/Subhead &amp; 4 column">
    <p:spTree>
      <p:nvGrpSpPr>
        <p:cNvPr id="1" name=""/>
        <p:cNvGrpSpPr/>
        <p:nvPr/>
      </p:nvGrpSpPr>
      <p:grpSpPr>
        <a:xfrm>
          <a:off x="0" y="0"/>
          <a:ext cx="0" cy="0"/>
          <a:chOff x="0" y="0"/>
          <a:chExt cx="0" cy="0"/>
        </a:xfrm>
      </p:grpSpPr>
      <p:sp>
        <p:nvSpPr>
          <p:cNvPr id="2" name="Title 1"/>
          <p:cNvSpPr>
            <a:spLocks noGrp="1"/>
          </p:cNvSpPr>
          <p:nvPr>
            <p:ph type="title"/>
          </p:nvPr>
        </p:nvSpPr>
        <p:spPr>
          <a:xfrm>
            <a:off x="529812" y="677016"/>
            <a:ext cx="9052560" cy="521864"/>
          </a:xfrm>
        </p:spPr>
        <p:txBody>
          <a:bodyPr lIns="91388" tIns="54833" rIns="91388" bIns="54833" anchor="t">
            <a:noAutofit/>
          </a:bodyPr>
          <a:lstStyle>
            <a:lvl1pPr algn="l">
              <a:defRPr sz="2600">
                <a:solidFill>
                  <a:schemeClr val="tx2"/>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a:xfrm>
            <a:off x="9144000" y="7120615"/>
            <a:ext cx="492760" cy="413808"/>
          </a:xfrm>
          <a:prstGeom prst="rect">
            <a:avLst/>
          </a:prstGeom>
        </p:spPr>
        <p:txBody>
          <a:bodyPr anchor="b"/>
          <a:lstStyle>
            <a:lvl1pPr algn="r">
              <a:defRPr sz="1000">
                <a:solidFill>
                  <a:schemeClr val="bg1">
                    <a:lumMod val="50000"/>
                  </a:schemeClr>
                </a:solidFill>
              </a:defRPr>
            </a:lvl1pPr>
          </a:lstStyle>
          <a:p>
            <a:fld id="{66F6FF41-5833-4EBF-9145-362BCED2914A}" type="slidenum">
              <a:rPr lang="en-US" smtClean="0">
                <a:solidFill>
                  <a:prstClr val="white">
                    <a:lumMod val="50000"/>
                  </a:prstClr>
                </a:solidFill>
              </a:rPr>
              <a:pPr/>
              <a:t>‹#›</a:t>
            </a:fld>
            <a:endParaRPr lang="en-US" dirty="0">
              <a:solidFill>
                <a:prstClr val="white">
                  <a:lumMod val="50000"/>
                </a:prstClr>
              </a:solidFill>
            </a:endParaRPr>
          </a:p>
        </p:txBody>
      </p:sp>
      <p:sp>
        <p:nvSpPr>
          <p:cNvPr id="10" name="Picture Placeholder 18"/>
          <p:cNvSpPr>
            <a:spLocks noGrp="1"/>
          </p:cNvSpPr>
          <p:nvPr>
            <p:ph type="pic" sz="quarter" idx="13" hasCustomPrompt="1"/>
          </p:nvPr>
        </p:nvSpPr>
        <p:spPr>
          <a:xfrm>
            <a:off x="7760340" y="350356"/>
            <a:ext cx="1830388" cy="732495"/>
          </a:xfrm>
        </p:spPr>
        <p:txBody>
          <a:bodyPr anchor="ctr">
            <a:spAutoFit/>
          </a:bodyPr>
          <a:lstStyle>
            <a:lvl1pPr marL="0" indent="0" algn="ctr">
              <a:buNone/>
              <a:defRPr sz="2000">
                <a:solidFill>
                  <a:schemeClr val="bg1">
                    <a:lumMod val="50000"/>
                  </a:schemeClr>
                </a:solidFill>
              </a:defRPr>
            </a:lvl1pPr>
          </a:lstStyle>
          <a:p>
            <a:r>
              <a:rPr lang="en-US" dirty="0"/>
              <a:t>Insert Firm Logo</a:t>
            </a:r>
          </a:p>
        </p:txBody>
      </p:sp>
      <p:sp>
        <p:nvSpPr>
          <p:cNvPr id="14" name="Text Placeholder 13"/>
          <p:cNvSpPr>
            <a:spLocks noGrp="1"/>
          </p:cNvSpPr>
          <p:nvPr>
            <p:ph type="body" sz="quarter" idx="15" hasCustomPrompt="1"/>
          </p:nvPr>
        </p:nvSpPr>
        <p:spPr>
          <a:xfrm>
            <a:off x="529812" y="7134371"/>
            <a:ext cx="8529320" cy="400050"/>
          </a:xfrm>
        </p:spPr>
        <p:txBody>
          <a:bodyPr lIns="91388" tIns="0" rIns="91388" bIns="0" anchor="b">
            <a:noAutofit/>
          </a:bodyPr>
          <a:lstStyle>
            <a:lvl1pPr marL="0" indent="0">
              <a:spcBef>
                <a:spcPts val="0"/>
              </a:spcBef>
              <a:buNone/>
              <a:defRPr sz="800">
                <a:solidFill>
                  <a:schemeClr val="tx1">
                    <a:lumMod val="65000"/>
                    <a:lumOff val="35000"/>
                  </a:schemeClr>
                </a:solidFill>
                <a:latin typeface="Arial Narrow" pitchFamily="34" charset="0"/>
              </a:defRPr>
            </a:lvl1pPr>
            <a:lvl2pPr marL="509115" indent="0">
              <a:buNone/>
              <a:defRPr sz="800">
                <a:solidFill>
                  <a:schemeClr val="tx1">
                    <a:lumMod val="65000"/>
                    <a:lumOff val="35000"/>
                  </a:schemeClr>
                </a:solidFill>
              </a:defRPr>
            </a:lvl2pPr>
            <a:lvl3pPr marL="1018229" indent="0">
              <a:buNone/>
              <a:defRPr sz="800">
                <a:solidFill>
                  <a:schemeClr val="tx1">
                    <a:lumMod val="65000"/>
                    <a:lumOff val="35000"/>
                  </a:schemeClr>
                </a:solidFill>
              </a:defRPr>
            </a:lvl3pPr>
            <a:lvl4pPr marL="1527344" indent="0">
              <a:buNone/>
              <a:defRPr sz="800">
                <a:solidFill>
                  <a:schemeClr val="tx1">
                    <a:lumMod val="65000"/>
                    <a:lumOff val="35000"/>
                  </a:schemeClr>
                </a:solidFill>
              </a:defRPr>
            </a:lvl4pPr>
            <a:lvl5pPr marL="2036458" indent="0">
              <a:buNone/>
              <a:defRPr sz="800">
                <a:solidFill>
                  <a:schemeClr val="tx1">
                    <a:lumMod val="65000"/>
                    <a:lumOff val="35000"/>
                  </a:schemeClr>
                </a:solidFill>
              </a:defRPr>
            </a:lvl5pPr>
          </a:lstStyle>
          <a:p>
            <a:pPr lvl="0"/>
            <a:r>
              <a:rPr lang="en-US" dirty="0"/>
              <a:t>Click to edit footnote </a:t>
            </a:r>
          </a:p>
        </p:txBody>
      </p:sp>
      <p:sp>
        <p:nvSpPr>
          <p:cNvPr id="21" name="Text Placeholder 20"/>
          <p:cNvSpPr>
            <a:spLocks noGrp="1"/>
          </p:cNvSpPr>
          <p:nvPr>
            <p:ph type="body" sz="quarter" idx="18"/>
          </p:nvPr>
        </p:nvSpPr>
        <p:spPr>
          <a:xfrm>
            <a:off x="3228975" y="1809450"/>
            <a:ext cx="6280149" cy="4808538"/>
          </a:xfrm>
        </p:spPr>
        <p:txBody>
          <a:bodyPr lIns="91388" tIns="54833" rIns="91388" bIns="54833" numCol="3" spcCol="182774">
            <a:noAutofit/>
          </a:bodyPr>
          <a:lstStyle>
            <a:lvl1pPr marL="0" indent="0">
              <a:lnSpc>
                <a:spcPct val="110000"/>
              </a:lnSpc>
              <a:spcBef>
                <a:spcPts val="1200"/>
              </a:spcBef>
              <a:buFontTx/>
              <a:buNone/>
              <a:defRPr sz="1000"/>
            </a:lvl1pPr>
            <a:lvl2pPr marL="0" indent="0">
              <a:lnSpc>
                <a:spcPct val="110000"/>
              </a:lnSpc>
              <a:spcBef>
                <a:spcPts val="599"/>
              </a:spcBef>
              <a:buFontTx/>
              <a:buNone/>
              <a:defRPr sz="1100"/>
            </a:lvl2pPr>
            <a:lvl3pPr marL="0" indent="0">
              <a:lnSpc>
                <a:spcPct val="110000"/>
              </a:lnSpc>
              <a:spcBef>
                <a:spcPts val="599"/>
              </a:spcBef>
              <a:buFontTx/>
              <a:buNone/>
              <a:defRPr sz="1100"/>
            </a:lvl3pPr>
            <a:lvl4pPr marL="0" indent="0">
              <a:lnSpc>
                <a:spcPct val="110000"/>
              </a:lnSpc>
              <a:spcBef>
                <a:spcPts val="599"/>
              </a:spcBef>
              <a:buFontTx/>
              <a:buNone/>
              <a:defRPr sz="1100"/>
            </a:lvl4pPr>
            <a:lvl5pPr marL="0" indent="0">
              <a:lnSpc>
                <a:spcPct val="110000"/>
              </a:lnSpc>
              <a:spcBef>
                <a:spcPts val="599"/>
              </a:spcBef>
              <a:buFontTx/>
              <a:buNone/>
              <a:defRPr sz="1100"/>
            </a:lvl5pPr>
          </a:lstStyle>
          <a:p>
            <a:pPr lvl="0"/>
            <a:r>
              <a:rPr lang="en-US" dirty="0"/>
              <a:t>Click to edit Master text styles</a:t>
            </a:r>
          </a:p>
        </p:txBody>
      </p:sp>
      <p:sp>
        <p:nvSpPr>
          <p:cNvPr id="8" name="Text Placeholder 11"/>
          <p:cNvSpPr>
            <a:spLocks noGrp="1"/>
          </p:cNvSpPr>
          <p:nvPr>
            <p:ph type="body" sz="quarter" idx="14" hasCustomPrompt="1"/>
          </p:nvPr>
        </p:nvSpPr>
        <p:spPr>
          <a:xfrm>
            <a:off x="529813" y="1086488"/>
            <a:ext cx="8823326" cy="346075"/>
          </a:xfrm>
        </p:spPr>
        <p:txBody>
          <a:bodyPr lIns="91388" tIns="54833" rIns="91388" bIns="54833" anchor="t">
            <a:noAutofit/>
          </a:bodyPr>
          <a:lstStyle>
            <a:lvl1pPr marL="0" indent="0">
              <a:buNone/>
              <a:defRPr sz="1600">
                <a:solidFill>
                  <a:schemeClr val="bg1">
                    <a:lumMod val="50000"/>
                  </a:schemeClr>
                </a:solidFill>
              </a:defRPr>
            </a:lvl1pPr>
          </a:lstStyle>
          <a:p>
            <a:pPr lvl="0"/>
            <a:r>
              <a:rPr lang="en-US" dirty="0"/>
              <a:t>Click to edit subhead</a:t>
            </a:r>
          </a:p>
        </p:txBody>
      </p:sp>
      <p:sp>
        <p:nvSpPr>
          <p:cNvPr id="4" name="Text Placeholder 3"/>
          <p:cNvSpPr>
            <a:spLocks noGrp="1"/>
          </p:cNvSpPr>
          <p:nvPr>
            <p:ph type="body" sz="quarter" idx="20"/>
          </p:nvPr>
        </p:nvSpPr>
        <p:spPr>
          <a:xfrm>
            <a:off x="526007" y="1799726"/>
            <a:ext cx="2390775" cy="4876800"/>
          </a:xfrm>
        </p:spPr>
        <p:txBody>
          <a:bodyPr lIns="91388" rIns="91388">
            <a:noAutofit/>
          </a:bodyPr>
          <a:lstStyle>
            <a:lvl1pPr>
              <a:lnSpc>
                <a:spcPts val="1500"/>
              </a:lnSpc>
              <a:spcBef>
                <a:spcPts val="0"/>
              </a:spcBef>
              <a:defRPr sz="1000" b="1">
                <a:solidFill>
                  <a:schemeClr val="tx2"/>
                </a:solidFill>
              </a:defRPr>
            </a:lvl1pPr>
            <a:lvl2pPr marL="0" indent="0">
              <a:lnSpc>
                <a:spcPts val="1500"/>
              </a:lnSpc>
              <a:spcBef>
                <a:spcPts val="0"/>
              </a:spcBef>
              <a:spcAft>
                <a:spcPts val="1200"/>
              </a:spcAft>
              <a:buFontTx/>
              <a:buNone/>
              <a:defRPr sz="1000"/>
            </a:lvl2pPr>
            <a:lvl3pPr marL="182774" indent="-182774">
              <a:lnSpc>
                <a:spcPts val="1500"/>
              </a:lnSpc>
              <a:spcBef>
                <a:spcPts val="0"/>
              </a:spcBef>
              <a:spcAft>
                <a:spcPts val="1200"/>
              </a:spcAft>
              <a:buClr>
                <a:schemeClr val="tx2"/>
              </a:buClr>
              <a:buFont typeface="+mj-lt"/>
              <a:buAutoNum type="alphaUcPeriod"/>
              <a:defRPr sz="1000"/>
            </a:lvl3pPr>
            <a:lvl4pPr>
              <a:lnSpc>
                <a:spcPct val="110000"/>
              </a:lnSpc>
              <a:spcBef>
                <a:spcPts val="0"/>
              </a:spcBef>
              <a:defRPr sz="1100"/>
            </a:lvl4pPr>
            <a:lvl5pPr>
              <a:lnSpc>
                <a:spcPct val="110000"/>
              </a:lnSpc>
              <a:spcBef>
                <a:spcPts val="0"/>
              </a:spcBef>
              <a:defRPr sz="1100"/>
            </a:lvl5pPr>
          </a:lstStyle>
          <a:p>
            <a:pPr lvl="0"/>
            <a:r>
              <a:rPr lang="en-US" dirty="0"/>
              <a:t>Click to edit Master text styles</a:t>
            </a:r>
          </a:p>
          <a:p>
            <a:pPr lvl="1"/>
            <a:r>
              <a:rPr lang="en-US" dirty="0"/>
              <a:t>Second level</a:t>
            </a:r>
          </a:p>
          <a:p>
            <a:pPr lvl="2"/>
            <a:r>
              <a:rPr lang="en-US" dirty="0"/>
              <a:t>Third level</a:t>
            </a:r>
          </a:p>
        </p:txBody>
      </p:sp>
      <p:sp>
        <p:nvSpPr>
          <p:cNvPr id="3" name="AssetID" descr="svtx:content/slide/@id">
            <a:extLst>
              <a:ext uri="{FF2B5EF4-FFF2-40B4-BE49-F238E27FC236}">
                <a16:creationId xmlns:a16="http://schemas.microsoft.com/office/drawing/2014/main" id="{4F5C593E-A3D0-F7AF-8FFC-1927346A316E}"/>
              </a:ext>
            </a:extLst>
          </p:cNvPr>
          <p:cNvSpPr>
            <a:spLocks noGrp="1" noRot="1" noMove="1" noResize="1" noEditPoints="1" noAdjustHandles="1" noChangeArrowheads="1" noChangeShapeType="1"/>
          </p:cNvSpPr>
          <p:nvPr>
            <p:ph type="body" sz="quarter" idx="21" hasCustomPrompt="1"/>
          </p:nvPr>
        </p:nvSpPr>
        <p:spPr>
          <a:xfrm>
            <a:off x="8216900" y="7543800"/>
            <a:ext cx="1841500" cy="228600"/>
          </a:xfrm>
          <a:prstGeom prst="rect">
            <a:avLst/>
          </a:prstGeom>
        </p:spPr>
        <p:txBody>
          <a:bodyPr wrap="none" lIns="91440" tIns="45720" rIns="91440" bIns="45720" anchor="b">
            <a:noAutofit/>
          </a:bodyPr>
          <a:lstStyle>
            <a:lvl1pPr algn="r">
              <a:defRPr sz="700" b="0">
                <a:solidFill>
                  <a:schemeClr val="bg1">
                    <a:lumMod val="50000"/>
                  </a:schemeClr>
                </a:solidFill>
                <a:latin typeface="Arial Narrow" panose="020B0606020202030204" pitchFamily="34" charset="0"/>
              </a:defRPr>
            </a:lvl1pPr>
          </a:lstStyle>
          <a:p>
            <a:pPr lvl="0"/>
            <a:r>
              <a:rPr lang="en-US"/>
              <a:t>AssetID</a:t>
            </a:r>
          </a:p>
        </p:txBody>
      </p:sp>
    </p:spTree>
    <p:extLst>
      <p:ext uri="{BB962C8B-B14F-4D97-AF65-F5344CB8AC3E}">
        <p14:creationId xmlns:p14="http://schemas.microsoft.com/office/powerpoint/2010/main" val="2605905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_Title/Subhead">
    <p:spTree>
      <p:nvGrpSpPr>
        <p:cNvPr id="1" name=""/>
        <p:cNvGrpSpPr/>
        <p:nvPr/>
      </p:nvGrpSpPr>
      <p:grpSpPr>
        <a:xfrm>
          <a:off x="0" y="0"/>
          <a:ext cx="0" cy="0"/>
          <a:chOff x="0" y="0"/>
          <a:chExt cx="0" cy="0"/>
        </a:xfrm>
      </p:grpSpPr>
      <p:sp>
        <p:nvSpPr>
          <p:cNvPr id="2" name="Title 1"/>
          <p:cNvSpPr>
            <a:spLocks noGrp="1"/>
          </p:cNvSpPr>
          <p:nvPr>
            <p:ph type="title"/>
          </p:nvPr>
        </p:nvSpPr>
        <p:spPr>
          <a:xfrm>
            <a:off x="529812" y="677016"/>
            <a:ext cx="9052560" cy="521864"/>
          </a:xfrm>
        </p:spPr>
        <p:txBody>
          <a:bodyPr lIns="91388" tIns="54833" rIns="91388" bIns="54833" anchor="t">
            <a:noAutofit/>
          </a:bodyPr>
          <a:lstStyle>
            <a:lvl1pPr algn="l">
              <a:defRPr sz="2600">
                <a:solidFill>
                  <a:schemeClr val="tx2"/>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a:xfrm>
            <a:off x="9144000" y="7120615"/>
            <a:ext cx="492760" cy="413808"/>
          </a:xfrm>
          <a:prstGeom prst="rect">
            <a:avLst/>
          </a:prstGeom>
        </p:spPr>
        <p:txBody>
          <a:bodyPr anchor="b"/>
          <a:lstStyle>
            <a:lvl1pPr algn="r">
              <a:defRPr sz="1000">
                <a:solidFill>
                  <a:schemeClr val="bg1">
                    <a:lumMod val="50000"/>
                  </a:schemeClr>
                </a:solidFill>
              </a:defRPr>
            </a:lvl1pPr>
          </a:lstStyle>
          <a:p>
            <a:fld id="{66F6FF41-5833-4EBF-9145-362BCED2914A}" type="slidenum">
              <a:rPr lang="en-US" smtClean="0">
                <a:solidFill>
                  <a:prstClr val="white">
                    <a:lumMod val="50000"/>
                  </a:prstClr>
                </a:solidFill>
              </a:rPr>
              <a:pPr/>
              <a:t>‹#›</a:t>
            </a:fld>
            <a:endParaRPr lang="en-US" dirty="0">
              <a:solidFill>
                <a:prstClr val="white">
                  <a:lumMod val="50000"/>
                </a:prstClr>
              </a:solidFill>
            </a:endParaRPr>
          </a:p>
        </p:txBody>
      </p:sp>
      <p:sp>
        <p:nvSpPr>
          <p:cNvPr id="10" name="Picture Placeholder 18"/>
          <p:cNvSpPr>
            <a:spLocks noGrp="1"/>
          </p:cNvSpPr>
          <p:nvPr>
            <p:ph type="pic" sz="quarter" idx="13" hasCustomPrompt="1"/>
          </p:nvPr>
        </p:nvSpPr>
        <p:spPr>
          <a:xfrm>
            <a:off x="7760340" y="350356"/>
            <a:ext cx="1830388" cy="732495"/>
          </a:xfrm>
        </p:spPr>
        <p:txBody>
          <a:bodyPr anchor="ctr">
            <a:spAutoFit/>
          </a:bodyPr>
          <a:lstStyle>
            <a:lvl1pPr marL="0" indent="0" algn="ctr">
              <a:buNone/>
              <a:defRPr sz="2000">
                <a:solidFill>
                  <a:schemeClr val="bg1">
                    <a:lumMod val="50000"/>
                  </a:schemeClr>
                </a:solidFill>
              </a:defRPr>
            </a:lvl1pPr>
          </a:lstStyle>
          <a:p>
            <a:r>
              <a:rPr lang="en-US" dirty="0"/>
              <a:t>Insert Firm Logo</a:t>
            </a:r>
          </a:p>
        </p:txBody>
      </p:sp>
      <p:sp>
        <p:nvSpPr>
          <p:cNvPr id="14" name="Text Placeholder 13"/>
          <p:cNvSpPr>
            <a:spLocks noGrp="1"/>
          </p:cNvSpPr>
          <p:nvPr>
            <p:ph type="body" sz="quarter" idx="15" hasCustomPrompt="1"/>
          </p:nvPr>
        </p:nvSpPr>
        <p:spPr>
          <a:xfrm>
            <a:off x="529812" y="7134371"/>
            <a:ext cx="8529320" cy="400050"/>
          </a:xfrm>
        </p:spPr>
        <p:txBody>
          <a:bodyPr lIns="91388" tIns="0" rIns="91388" bIns="0" anchor="b">
            <a:noAutofit/>
          </a:bodyPr>
          <a:lstStyle>
            <a:lvl1pPr marL="0" indent="0">
              <a:spcBef>
                <a:spcPts val="0"/>
              </a:spcBef>
              <a:buNone/>
              <a:defRPr sz="800">
                <a:solidFill>
                  <a:schemeClr val="tx1">
                    <a:lumMod val="65000"/>
                    <a:lumOff val="35000"/>
                  </a:schemeClr>
                </a:solidFill>
                <a:latin typeface="Arial Narrow" pitchFamily="34" charset="0"/>
              </a:defRPr>
            </a:lvl1pPr>
            <a:lvl2pPr marL="509115" indent="0">
              <a:buNone/>
              <a:defRPr sz="800">
                <a:solidFill>
                  <a:schemeClr val="tx1">
                    <a:lumMod val="65000"/>
                    <a:lumOff val="35000"/>
                  </a:schemeClr>
                </a:solidFill>
              </a:defRPr>
            </a:lvl2pPr>
            <a:lvl3pPr marL="1018229" indent="0">
              <a:buNone/>
              <a:defRPr sz="800">
                <a:solidFill>
                  <a:schemeClr val="tx1">
                    <a:lumMod val="65000"/>
                    <a:lumOff val="35000"/>
                  </a:schemeClr>
                </a:solidFill>
              </a:defRPr>
            </a:lvl3pPr>
            <a:lvl4pPr marL="1527344" indent="0">
              <a:buNone/>
              <a:defRPr sz="800">
                <a:solidFill>
                  <a:schemeClr val="tx1">
                    <a:lumMod val="65000"/>
                    <a:lumOff val="35000"/>
                  </a:schemeClr>
                </a:solidFill>
              </a:defRPr>
            </a:lvl4pPr>
            <a:lvl5pPr marL="2036458" indent="0">
              <a:buNone/>
              <a:defRPr sz="800">
                <a:solidFill>
                  <a:schemeClr val="tx1">
                    <a:lumMod val="65000"/>
                    <a:lumOff val="35000"/>
                  </a:schemeClr>
                </a:solidFill>
              </a:defRPr>
            </a:lvl5pPr>
          </a:lstStyle>
          <a:p>
            <a:pPr lvl="0"/>
            <a:r>
              <a:rPr lang="en-US" dirty="0"/>
              <a:t>Click to edit footnote </a:t>
            </a:r>
          </a:p>
        </p:txBody>
      </p:sp>
      <p:sp>
        <p:nvSpPr>
          <p:cNvPr id="8" name="Text Placeholder 11"/>
          <p:cNvSpPr>
            <a:spLocks noGrp="1"/>
          </p:cNvSpPr>
          <p:nvPr>
            <p:ph type="body" sz="quarter" idx="14" hasCustomPrompt="1"/>
          </p:nvPr>
        </p:nvSpPr>
        <p:spPr>
          <a:xfrm>
            <a:off x="529813" y="1086488"/>
            <a:ext cx="8823326" cy="346075"/>
          </a:xfrm>
        </p:spPr>
        <p:txBody>
          <a:bodyPr lIns="91388" tIns="54833" rIns="91388" bIns="54833" anchor="t">
            <a:noAutofit/>
          </a:bodyPr>
          <a:lstStyle>
            <a:lvl1pPr marL="0" indent="0">
              <a:buNone/>
              <a:defRPr sz="1600">
                <a:solidFill>
                  <a:schemeClr val="bg1">
                    <a:lumMod val="50000"/>
                  </a:schemeClr>
                </a:solidFill>
              </a:defRPr>
            </a:lvl1pPr>
          </a:lstStyle>
          <a:p>
            <a:pPr lvl="0"/>
            <a:r>
              <a:rPr lang="en-US" dirty="0"/>
              <a:t>Click to edit subhead</a:t>
            </a:r>
          </a:p>
        </p:txBody>
      </p:sp>
      <p:sp>
        <p:nvSpPr>
          <p:cNvPr id="4" name="Text Placeholder 3"/>
          <p:cNvSpPr>
            <a:spLocks noGrp="1"/>
          </p:cNvSpPr>
          <p:nvPr>
            <p:ph type="body" sz="quarter" idx="20"/>
          </p:nvPr>
        </p:nvSpPr>
        <p:spPr>
          <a:xfrm>
            <a:off x="537745" y="1798621"/>
            <a:ext cx="2390775" cy="4876800"/>
          </a:xfrm>
        </p:spPr>
        <p:txBody>
          <a:bodyPr lIns="91388" rIns="91388">
            <a:noAutofit/>
          </a:bodyPr>
          <a:lstStyle>
            <a:lvl1pPr>
              <a:lnSpc>
                <a:spcPts val="1500"/>
              </a:lnSpc>
              <a:spcBef>
                <a:spcPts val="1200"/>
              </a:spcBef>
              <a:defRPr sz="1000" b="0">
                <a:solidFill>
                  <a:schemeClr val="tx1"/>
                </a:solidFill>
              </a:defRPr>
            </a:lvl1pPr>
            <a:lvl2pPr marL="0" indent="0">
              <a:lnSpc>
                <a:spcPct val="110000"/>
              </a:lnSpc>
              <a:spcBef>
                <a:spcPts val="0"/>
              </a:spcBef>
              <a:spcAft>
                <a:spcPts val="1200"/>
              </a:spcAft>
              <a:buFontTx/>
              <a:buNone/>
              <a:defRPr sz="1100"/>
            </a:lvl2pPr>
            <a:lvl3pPr marL="182774" indent="-182774">
              <a:lnSpc>
                <a:spcPct val="110000"/>
              </a:lnSpc>
              <a:spcBef>
                <a:spcPts val="0"/>
              </a:spcBef>
              <a:spcAft>
                <a:spcPts val="1200"/>
              </a:spcAft>
              <a:buClr>
                <a:schemeClr val="tx2"/>
              </a:buClr>
              <a:buFont typeface="+mj-lt"/>
              <a:buAutoNum type="alphaUcPeriod"/>
              <a:defRPr sz="1100"/>
            </a:lvl3pPr>
            <a:lvl4pPr>
              <a:lnSpc>
                <a:spcPct val="110000"/>
              </a:lnSpc>
              <a:spcBef>
                <a:spcPts val="0"/>
              </a:spcBef>
              <a:defRPr sz="1100"/>
            </a:lvl4pPr>
            <a:lvl5pPr>
              <a:lnSpc>
                <a:spcPct val="110000"/>
              </a:lnSpc>
              <a:spcBef>
                <a:spcPts val="0"/>
              </a:spcBef>
              <a:defRPr sz="1100"/>
            </a:lvl5pPr>
          </a:lstStyle>
          <a:p>
            <a:pPr lvl="0"/>
            <a:r>
              <a:rPr lang="en-US" dirty="0"/>
              <a:t>Click to edit Master text styles</a:t>
            </a:r>
          </a:p>
        </p:txBody>
      </p:sp>
      <p:sp>
        <p:nvSpPr>
          <p:cNvPr id="3" name="AssetID" descr="svtx:content/slide/@id">
            <a:extLst>
              <a:ext uri="{FF2B5EF4-FFF2-40B4-BE49-F238E27FC236}">
                <a16:creationId xmlns:a16="http://schemas.microsoft.com/office/drawing/2014/main" id="{D48D5424-9962-48E4-90B1-4E302797D352}"/>
              </a:ext>
            </a:extLst>
          </p:cNvPr>
          <p:cNvSpPr>
            <a:spLocks noGrp="1" noRot="1" noMove="1" noResize="1" noEditPoints="1" noAdjustHandles="1" noChangeArrowheads="1" noChangeShapeType="1"/>
          </p:cNvSpPr>
          <p:nvPr>
            <p:ph type="body" sz="quarter" idx="21" hasCustomPrompt="1"/>
          </p:nvPr>
        </p:nvSpPr>
        <p:spPr>
          <a:xfrm>
            <a:off x="8216900" y="7543800"/>
            <a:ext cx="1841500" cy="228600"/>
          </a:xfrm>
          <a:prstGeom prst="rect">
            <a:avLst/>
          </a:prstGeom>
        </p:spPr>
        <p:txBody>
          <a:bodyPr wrap="none" lIns="91440" tIns="45720" rIns="91440" bIns="45720" anchor="b">
            <a:noAutofit/>
          </a:bodyPr>
          <a:lstStyle>
            <a:lvl1pPr algn="r">
              <a:defRPr sz="700" b="0">
                <a:solidFill>
                  <a:schemeClr val="bg1">
                    <a:lumMod val="50000"/>
                  </a:schemeClr>
                </a:solidFill>
                <a:latin typeface="Arial Narrow" panose="020B0606020202030204" pitchFamily="34" charset="0"/>
              </a:defRPr>
            </a:lvl1pPr>
          </a:lstStyle>
          <a:p>
            <a:pPr lvl="0"/>
            <a:r>
              <a:rPr lang="en-US"/>
              <a:t>AssetID</a:t>
            </a:r>
          </a:p>
        </p:txBody>
      </p:sp>
    </p:spTree>
    <p:extLst>
      <p:ext uri="{BB962C8B-B14F-4D97-AF65-F5344CB8AC3E}">
        <p14:creationId xmlns:p14="http://schemas.microsoft.com/office/powerpoint/2010/main" val="795862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AssetID" descr="svtx:content/slide/@id">
            <a:extLst>
              <a:ext uri="{FF2B5EF4-FFF2-40B4-BE49-F238E27FC236}">
                <a16:creationId xmlns:a16="http://schemas.microsoft.com/office/drawing/2014/main" id="{932B6E07-811C-1DDD-436D-9B5AAFDBEE53}"/>
              </a:ext>
            </a:extLst>
          </p:cNvPr>
          <p:cNvSpPr>
            <a:spLocks noGrp="1" noRot="1" noMove="1" noResize="1" noEditPoints="1" noAdjustHandles="1" noChangeArrowheads="1" noChangeShapeType="1"/>
          </p:cNvSpPr>
          <p:nvPr>
            <p:ph type="body" idx="10" hasCustomPrompt="1"/>
          </p:nvPr>
        </p:nvSpPr>
        <p:spPr>
          <a:xfrm>
            <a:off x="8216900" y="7543800"/>
            <a:ext cx="1841500" cy="228600"/>
          </a:xfrm>
        </p:spPr>
        <p:txBody>
          <a:bodyPr wrap="none" lIns="91440" tIns="45720" rIns="91440" bIns="45720" anchor="b">
            <a:noAutofit/>
          </a:bodyPr>
          <a:lstStyle>
            <a:lvl1pPr algn="r">
              <a:defRPr sz="700" b="0">
                <a:solidFill>
                  <a:schemeClr val="bg1">
                    <a:lumMod val="50000"/>
                  </a:schemeClr>
                </a:solidFill>
                <a:latin typeface="Arial Narrow" panose="020B0606020202030204" pitchFamily="34" charset="0"/>
              </a:defRPr>
            </a:lvl1pPr>
          </a:lstStyle>
          <a:p>
            <a:pPr lvl="0"/>
            <a:r>
              <a:rPr lang="en-US"/>
              <a:t>AssetID</a:t>
            </a:r>
          </a:p>
        </p:txBody>
      </p:sp>
    </p:spTree>
    <p:extLst>
      <p:ext uri="{BB962C8B-B14F-4D97-AF65-F5344CB8AC3E}">
        <p14:creationId xmlns:p14="http://schemas.microsoft.com/office/powerpoint/2010/main" val="215657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Subhead &amp;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0207C02-E7DB-42A1-A4FA-44ADB774ED9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 y="0"/>
            <a:ext cx="10055352" cy="1304544"/>
          </a:xfrm>
          <a:prstGeom prst="rect">
            <a:avLst/>
          </a:prstGeom>
        </p:spPr>
      </p:pic>
      <p:sp>
        <p:nvSpPr>
          <p:cNvPr id="11" name="TextBox 10">
            <a:extLst>
              <a:ext uri="{FF2B5EF4-FFF2-40B4-BE49-F238E27FC236}">
                <a16:creationId xmlns:a16="http://schemas.microsoft.com/office/drawing/2014/main" id="{D06AEEC6-8366-4B35-BDF8-CE7CC0679A2F}"/>
              </a:ext>
            </a:extLst>
          </p:cNvPr>
          <p:cNvSpPr txBox="1"/>
          <p:nvPr userDrawn="1"/>
        </p:nvSpPr>
        <p:spPr>
          <a:xfrm>
            <a:off x="9248775" y="753282"/>
            <a:ext cx="427012" cy="261610"/>
          </a:xfrm>
          <a:prstGeom prst="rect">
            <a:avLst/>
          </a:prstGeom>
          <a:noFill/>
        </p:spPr>
        <p:txBody>
          <a:bodyPr wrap="square" rtlCol="0">
            <a:spAutoFit/>
          </a:bodyPr>
          <a:lstStyle/>
          <a:p>
            <a:pPr algn="ctr"/>
            <a:fld id="{66F6FF41-5833-4EBF-9145-362BCED2914A}" type="slidenum">
              <a:rPr lang="en-US" sz="1100" smtClean="0">
                <a:solidFill>
                  <a:schemeClr val="bg1"/>
                </a:solidFill>
              </a:rPr>
              <a:pPr algn="ctr"/>
              <a:t>‹#›</a:t>
            </a:fld>
            <a:endParaRPr lang="en-US" sz="1100">
              <a:solidFill>
                <a:schemeClr val="bg1"/>
              </a:solidFill>
            </a:endParaRPr>
          </a:p>
        </p:txBody>
      </p:sp>
      <p:sp>
        <p:nvSpPr>
          <p:cNvPr id="2" name="Title 1"/>
          <p:cNvSpPr>
            <a:spLocks noGrp="1"/>
          </p:cNvSpPr>
          <p:nvPr>
            <p:ph type="title"/>
          </p:nvPr>
        </p:nvSpPr>
        <p:spPr>
          <a:xfrm>
            <a:off x="594360" y="677016"/>
            <a:ext cx="6296978" cy="521864"/>
          </a:xfrm>
        </p:spPr>
        <p:txBody>
          <a:bodyPr lIns="91429" tIns="54858" rIns="91429" bIns="54858" anchor="t">
            <a:noAutofit/>
          </a:bodyPr>
          <a:lstStyle>
            <a:lvl1pPr algn="l">
              <a:defRPr sz="2600">
                <a:solidFill>
                  <a:srgbClr val="0E2848"/>
                </a:solidFill>
              </a:defRPr>
            </a:lvl1pPr>
          </a:lstStyle>
          <a:p>
            <a:r>
              <a:rPr lang="en-US"/>
              <a:t>Click to edit Master title style</a:t>
            </a:r>
          </a:p>
        </p:txBody>
      </p:sp>
      <p:sp>
        <p:nvSpPr>
          <p:cNvPr id="21" name="Text Placeholder 20"/>
          <p:cNvSpPr>
            <a:spLocks noGrp="1"/>
          </p:cNvSpPr>
          <p:nvPr>
            <p:ph type="body" sz="quarter" idx="18"/>
          </p:nvPr>
        </p:nvSpPr>
        <p:spPr>
          <a:xfrm>
            <a:off x="604837" y="1790200"/>
            <a:ext cx="8904287" cy="4808538"/>
          </a:xfrm>
        </p:spPr>
        <p:txBody>
          <a:bodyPr lIns="91429" tIns="54858" rIns="91429" bIns="54858">
            <a:noAutofit/>
          </a:bodyPr>
          <a:lstStyle>
            <a:lvl1pPr marL="0" indent="0">
              <a:lnSpc>
                <a:spcPts val="1500"/>
              </a:lnSpc>
              <a:spcBef>
                <a:spcPts val="1200"/>
              </a:spcBef>
              <a:buFontTx/>
              <a:buNone/>
              <a:defRPr sz="1100"/>
            </a:lvl1pPr>
            <a:lvl2pPr marL="0" indent="0">
              <a:lnSpc>
                <a:spcPct val="110000"/>
              </a:lnSpc>
              <a:spcBef>
                <a:spcPts val="599"/>
              </a:spcBef>
              <a:buFontTx/>
              <a:buNone/>
              <a:defRPr sz="1100"/>
            </a:lvl2pPr>
            <a:lvl3pPr marL="0" indent="0">
              <a:lnSpc>
                <a:spcPct val="110000"/>
              </a:lnSpc>
              <a:spcBef>
                <a:spcPts val="599"/>
              </a:spcBef>
              <a:buFontTx/>
              <a:buNone/>
              <a:defRPr sz="1100"/>
            </a:lvl3pPr>
            <a:lvl4pPr marL="0" indent="0">
              <a:lnSpc>
                <a:spcPct val="110000"/>
              </a:lnSpc>
              <a:spcBef>
                <a:spcPts val="599"/>
              </a:spcBef>
              <a:buFontTx/>
              <a:buNone/>
              <a:defRPr sz="1100"/>
            </a:lvl4pPr>
            <a:lvl5pPr marL="0" indent="0">
              <a:lnSpc>
                <a:spcPct val="110000"/>
              </a:lnSpc>
              <a:spcBef>
                <a:spcPts val="599"/>
              </a:spcBef>
              <a:buFontTx/>
              <a:buNone/>
              <a:defRPr sz="1100"/>
            </a:lvl5pPr>
          </a:lstStyle>
          <a:p>
            <a:pPr lvl="0"/>
            <a:r>
              <a:rPr lang="en-US"/>
              <a:t>Click to edit Master text styles</a:t>
            </a:r>
          </a:p>
        </p:txBody>
      </p:sp>
      <p:sp>
        <p:nvSpPr>
          <p:cNvPr id="8" name="Text Placeholder 11"/>
          <p:cNvSpPr>
            <a:spLocks noGrp="1"/>
          </p:cNvSpPr>
          <p:nvPr>
            <p:ph type="body" sz="quarter" idx="14" hasCustomPrompt="1"/>
          </p:nvPr>
        </p:nvSpPr>
        <p:spPr>
          <a:xfrm>
            <a:off x="594361" y="1086486"/>
            <a:ext cx="6296977" cy="346075"/>
          </a:xfrm>
        </p:spPr>
        <p:txBody>
          <a:bodyPr lIns="91429" tIns="54858" rIns="91429" bIns="54858" anchor="t">
            <a:noAutofit/>
          </a:bodyPr>
          <a:lstStyle>
            <a:lvl1pPr marL="0" indent="0">
              <a:buNone/>
              <a:defRPr sz="1600">
                <a:solidFill>
                  <a:schemeClr val="bg1">
                    <a:lumMod val="50000"/>
                  </a:schemeClr>
                </a:solidFill>
              </a:defRPr>
            </a:lvl1pPr>
          </a:lstStyle>
          <a:p>
            <a:pPr lvl="0"/>
            <a:r>
              <a:rPr lang="en-US"/>
              <a:t>Click to edit subhead</a:t>
            </a:r>
          </a:p>
        </p:txBody>
      </p:sp>
    </p:spTree>
    <p:extLst>
      <p:ext uri="{BB962C8B-B14F-4D97-AF65-F5344CB8AC3E}">
        <p14:creationId xmlns:p14="http://schemas.microsoft.com/office/powerpoint/2010/main" val="2839120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311256"/>
            <a:ext cx="9052560" cy="1295400"/>
          </a:xfrm>
          <a:prstGeom prst="rect">
            <a:avLst/>
          </a:prstGeom>
        </p:spPr>
        <p:txBody>
          <a:bodyPr vert="horz" lIns="101823" tIns="50911" rIns="101823" bIns="50911"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2920" y="1813566"/>
            <a:ext cx="9052560" cy="5129425"/>
          </a:xfrm>
          <a:prstGeom prst="rect">
            <a:avLst/>
          </a:prstGeom>
        </p:spPr>
        <p:txBody>
          <a:bodyPr vert="horz" lIns="101823" tIns="50911" rIns="101823" bIns="5091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9144000" y="7067448"/>
            <a:ext cx="492760" cy="413808"/>
          </a:xfrm>
          <a:prstGeom prst="rect">
            <a:avLst/>
          </a:prstGeom>
        </p:spPr>
        <p:txBody>
          <a:bodyPr lIns="0" tIns="0" rIns="0" bIns="0" anchor="b"/>
          <a:lstStyle>
            <a:lvl1pPr algn="r">
              <a:defRPr sz="1000">
                <a:solidFill>
                  <a:schemeClr val="bg1">
                    <a:lumMod val="50000"/>
                  </a:schemeClr>
                </a:solidFill>
              </a:defRPr>
            </a:lvl1pPr>
          </a:lstStyle>
          <a:p>
            <a:fld id="{66F6FF41-5833-4EBF-9145-362BCED2914A}" type="slidenum">
              <a:rPr lang="en-US"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1801274346"/>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3" r:id="rId5"/>
    <p:sldLayoutId id="2147483670" r:id="rId6"/>
    <p:sldLayoutId id="2147483671" r:id="rId7"/>
    <p:sldLayoutId id="2147483672" r:id="rId8"/>
    <p:sldLayoutId id="2147483674" r:id="rId9"/>
  </p:sldLayoutIdLst>
  <p:hf hdr="0" ftr="0" dt="0"/>
  <p:txStyles>
    <p:titleStyle>
      <a:lvl1pPr algn="l" defTabSz="1018228" rtl="0" eaLnBrk="1" latinLnBrk="0" hangingPunct="1">
        <a:spcBef>
          <a:spcPct val="0"/>
        </a:spcBef>
        <a:buNone/>
        <a:defRPr sz="2600" kern="1200">
          <a:solidFill>
            <a:schemeClr val="tx1"/>
          </a:solidFill>
          <a:latin typeface="Arial" pitchFamily="34" charset="0"/>
          <a:ea typeface="+mj-ea"/>
          <a:cs typeface="Arial" pitchFamily="34" charset="0"/>
        </a:defRPr>
      </a:lvl1pPr>
    </p:titleStyle>
    <p:bodyStyle>
      <a:lvl1pPr marL="0" indent="0" algn="l" defTabSz="1018228" rtl="0" eaLnBrk="1" latinLnBrk="0" hangingPunct="1">
        <a:spcBef>
          <a:spcPct val="20000"/>
        </a:spcBef>
        <a:buFont typeface="Arial" pitchFamily="34" charset="0"/>
        <a:buNone/>
        <a:defRPr sz="1600" kern="1200">
          <a:solidFill>
            <a:schemeClr val="tx1"/>
          </a:solidFill>
          <a:latin typeface="Arial" pitchFamily="34" charset="0"/>
          <a:ea typeface="+mn-ea"/>
          <a:cs typeface="Arial" pitchFamily="34" charset="0"/>
        </a:defRPr>
      </a:lvl1pPr>
      <a:lvl2pPr marL="827310" indent="-318195"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2pPr>
      <a:lvl3pPr marL="1272787"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781900"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291015"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80012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9245"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835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7471"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228" rtl="0" eaLnBrk="1" latinLnBrk="0" hangingPunct="1">
        <a:defRPr sz="2000" kern="1200">
          <a:solidFill>
            <a:schemeClr val="tx1"/>
          </a:solidFill>
          <a:latin typeface="+mn-lt"/>
          <a:ea typeface="+mn-ea"/>
          <a:cs typeface="+mn-cs"/>
        </a:defRPr>
      </a:lvl1pPr>
      <a:lvl2pPr marL="509115" algn="l" defTabSz="1018228" rtl="0" eaLnBrk="1" latinLnBrk="0" hangingPunct="1">
        <a:defRPr sz="2000" kern="1200">
          <a:solidFill>
            <a:schemeClr val="tx1"/>
          </a:solidFill>
          <a:latin typeface="+mn-lt"/>
          <a:ea typeface="+mn-ea"/>
          <a:cs typeface="+mn-cs"/>
        </a:defRPr>
      </a:lvl2pPr>
      <a:lvl3pPr marL="1018228" algn="l" defTabSz="1018228" rtl="0" eaLnBrk="1" latinLnBrk="0" hangingPunct="1">
        <a:defRPr sz="2000" kern="1200">
          <a:solidFill>
            <a:schemeClr val="tx1"/>
          </a:solidFill>
          <a:latin typeface="+mn-lt"/>
          <a:ea typeface="+mn-ea"/>
          <a:cs typeface="+mn-cs"/>
        </a:defRPr>
      </a:lvl3pPr>
      <a:lvl4pPr marL="1527344" algn="l" defTabSz="1018228" rtl="0" eaLnBrk="1" latinLnBrk="0" hangingPunct="1">
        <a:defRPr sz="2000" kern="1200">
          <a:solidFill>
            <a:schemeClr val="tx1"/>
          </a:solidFill>
          <a:latin typeface="+mn-lt"/>
          <a:ea typeface="+mn-ea"/>
          <a:cs typeface="+mn-cs"/>
        </a:defRPr>
      </a:lvl4pPr>
      <a:lvl5pPr marL="2036458" algn="l" defTabSz="1018228" rtl="0" eaLnBrk="1" latinLnBrk="0" hangingPunct="1">
        <a:defRPr sz="2000" kern="1200">
          <a:solidFill>
            <a:schemeClr val="tx1"/>
          </a:solidFill>
          <a:latin typeface="+mn-lt"/>
          <a:ea typeface="+mn-ea"/>
          <a:cs typeface="+mn-cs"/>
        </a:defRPr>
      </a:lvl5pPr>
      <a:lvl6pPr marL="2545574" algn="l" defTabSz="1018228" rtl="0" eaLnBrk="1" latinLnBrk="0" hangingPunct="1">
        <a:defRPr sz="2000" kern="1200">
          <a:solidFill>
            <a:schemeClr val="tx1"/>
          </a:solidFill>
          <a:latin typeface="+mn-lt"/>
          <a:ea typeface="+mn-ea"/>
          <a:cs typeface="+mn-cs"/>
        </a:defRPr>
      </a:lvl6pPr>
      <a:lvl7pPr marL="3054686" algn="l" defTabSz="1018228" rtl="0" eaLnBrk="1" latinLnBrk="0" hangingPunct="1">
        <a:defRPr sz="2000" kern="1200">
          <a:solidFill>
            <a:schemeClr val="tx1"/>
          </a:solidFill>
          <a:latin typeface="+mn-lt"/>
          <a:ea typeface="+mn-ea"/>
          <a:cs typeface="+mn-cs"/>
        </a:defRPr>
      </a:lvl7pPr>
      <a:lvl8pPr marL="3563802" algn="l" defTabSz="1018228" rtl="0" eaLnBrk="1" latinLnBrk="0" hangingPunct="1">
        <a:defRPr sz="2000" kern="1200">
          <a:solidFill>
            <a:schemeClr val="tx1"/>
          </a:solidFill>
          <a:latin typeface="+mn-lt"/>
          <a:ea typeface="+mn-ea"/>
          <a:cs typeface="+mn-cs"/>
        </a:defRPr>
      </a:lvl8pPr>
      <a:lvl9pPr marL="4072914" algn="l" defTabSz="1018228" rtl="0" eaLnBrk="1" latinLnBrk="0" hangingPunct="1">
        <a:defRPr sz="20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 userDrawn="1">
          <p15:clr>
            <a:srgbClr val="F26B43"/>
          </p15:clr>
        </p15:guide>
        <p15:guide id="2" pos="595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chart" Target="../charts/chart4.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012EF6-AA52-1616-2718-DF821E7D3E40}"/>
              </a:ext>
            </a:extLst>
          </p:cNvPr>
          <p:cNvSpPr>
            <a:spLocks noGrp="1"/>
          </p:cNvSpPr>
          <p:nvPr>
            <p:ph type="body" idx="10"/>
          </p:nvPr>
        </p:nvSpPr>
        <p:spPr/>
        <p:txBody>
          <a:bodyPr/>
          <a:lstStyle/>
          <a:p>
            <a:endParaRPr lang="en-US"/>
          </a:p>
        </p:txBody>
      </p:sp>
      <p:pic>
        <p:nvPicPr>
          <p:cNvPr id="14" name="Picture 13" descr="A close-up of a market reviewAI-generated content may be incorrect.">
            <a:extLst>
              <a:ext uri="{FF2B5EF4-FFF2-40B4-BE49-F238E27FC236}">
                <a16:creationId xmlns:a16="http://schemas.microsoft.com/office/drawing/2014/main" id="{82417DF6-AD43-F229-A872-CF625D5743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5" name="TextBox 4">
            <a:extLst>
              <a:ext uri="{FF2B5EF4-FFF2-40B4-BE49-F238E27FC236}">
                <a16:creationId xmlns:a16="http://schemas.microsoft.com/office/drawing/2014/main" id="{F1AF5D4E-8556-93DE-5025-653D17465BD8}"/>
              </a:ext>
            </a:extLst>
          </p:cNvPr>
          <p:cNvSpPr txBox="1"/>
          <p:nvPr/>
        </p:nvSpPr>
        <p:spPr>
          <a:xfrm>
            <a:off x="3073585" y="3652874"/>
            <a:ext cx="3911229" cy="461665"/>
          </a:xfrm>
          <a:prstGeom prst="rect">
            <a:avLst/>
          </a:prstGeom>
          <a:noFill/>
        </p:spPr>
        <p:txBody>
          <a:bodyPr wrap="square" rtlCol="0">
            <a:spAutoFit/>
          </a:bodyPr>
          <a:lstStyle/>
          <a:p>
            <a:pPr algn="ctr"/>
            <a:r>
              <a:rPr lang="en-US" sz="2400" b="1" dirty="0">
                <a:solidFill>
                  <a:schemeClr val="tx1">
                    <a:lumMod val="50000"/>
                    <a:lumOff val="50000"/>
                  </a:schemeClr>
                </a:solidFill>
                <a:latin typeface="Montserrat" panose="00000500000000000000" pitchFamily="50" charset="0"/>
                <a:ea typeface="Open Sans" panose="020B0606030504020204" pitchFamily="34" charset="0"/>
                <a:cs typeface="Open Sans" panose="020B0606030504020204" pitchFamily="34" charset="0"/>
              </a:rPr>
              <a:t>1</a:t>
            </a:r>
            <a:r>
              <a:rPr lang="en-US" sz="2400" b="1" baseline="30000" dirty="0">
                <a:solidFill>
                  <a:schemeClr val="tx1">
                    <a:lumMod val="50000"/>
                    <a:lumOff val="50000"/>
                  </a:schemeClr>
                </a:solidFill>
                <a:latin typeface="Montserrat" panose="00000500000000000000" pitchFamily="50" charset="0"/>
                <a:ea typeface="Open Sans" panose="020B0606030504020204" pitchFamily="34" charset="0"/>
                <a:cs typeface="Open Sans" panose="020B0606030504020204" pitchFamily="34" charset="0"/>
              </a:rPr>
              <a:t>st</a:t>
            </a:r>
            <a:r>
              <a:rPr lang="en-US" sz="2400" b="1" dirty="0">
                <a:solidFill>
                  <a:schemeClr val="tx1">
                    <a:lumMod val="50000"/>
                    <a:lumOff val="50000"/>
                  </a:schemeClr>
                </a:solidFill>
                <a:latin typeface="Montserrat" panose="00000500000000000000" pitchFamily="50" charset="0"/>
                <a:ea typeface="Open Sans" panose="020B0606030504020204" pitchFamily="34" charset="0"/>
                <a:cs typeface="Open Sans" panose="020B0606030504020204" pitchFamily="34" charset="0"/>
              </a:rPr>
              <a:t> QUARTER 2026</a:t>
            </a:r>
          </a:p>
        </p:txBody>
      </p:sp>
      <p:sp>
        <p:nvSpPr>
          <p:cNvPr id="6" name="Subtitle 2">
            <a:extLst>
              <a:ext uri="{FF2B5EF4-FFF2-40B4-BE49-F238E27FC236}">
                <a16:creationId xmlns:a16="http://schemas.microsoft.com/office/drawing/2014/main" id="{600F51E4-2329-AE9F-61EE-2575D6C78B67}"/>
              </a:ext>
            </a:extLst>
          </p:cNvPr>
          <p:cNvSpPr txBox="1"/>
          <p:nvPr/>
        </p:nvSpPr>
        <p:spPr>
          <a:xfrm>
            <a:off x="3388478" y="4789417"/>
            <a:ext cx="3513163" cy="498537"/>
          </a:xfrm>
          <a:prstGeom prst="rect">
            <a:avLst/>
          </a:prstGeom>
        </p:spPr>
        <p:txBody>
          <a:bodyPr lIns="0" tIns="0" rIns="0" bIns="0" anchor="t" anchorCtr="0">
            <a:noAutofit/>
          </a:bodyPr>
          <a:lstStyle>
            <a:lvl1pPr marL="0" indent="0" algn="l" defTabSz="1018228" rtl="0" eaLnBrk="1" latinLnBrk="0" hangingPunct="1">
              <a:spcBef>
                <a:spcPct val="20000"/>
              </a:spcBef>
              <a:buFont typeface="Arial" pitchFamily="34" charset="0"/>
              <a:buNone/>
              <a:defRPr sz="900" kern="1200" baseline="0">
                <a:solidFill>
                  <a:srgbClr val="58595B"/>
                </a:solidFill>
                <a:latin typeface="Arial" pitchFamily="34" charset="0"/>
                <a:ea typeface="+mn-ea"/>
                <a:cs typeface="Arial" pitchFamily="34" charset="0"/>
              </a:defRPr>
            </a:lvl1pPr>
            <a:lvl2pPr marL="509115" indent="0" algn="ctr" defTabSz="1018228" rtl="0" eaLnBrk="1" latinLnBrk="0" hangingPunct="1">
              <a:spcBef>
                <a:spcPct val="20000"/>
              </a:spcBef>
              <a:buFont typeface="Arial" pitchFamily="34" charset="0"/>
              <a:buNone/>
              <a:defRPr sz="1600" kern="1200">
                <a:solidFill>
                  <a:schemeClr val="tx1">
                    <a:tint val="75000"/>
                  </a:schemeClr>
                </a:solidFill>
                <a:latin typeface="Arial" pitchFamily="34" charset="0"/>
                <a:ea typeface="+mn-ea"/>
                <a:cs typeface="Arial" pitchFamily="34" charset="0"/>
              </a:defRPr>
            </a:lvl2pPr>
            <a:lvl3pPr marL="1018228" indent="0" algn="ctr" defTabSz="1018228" rtl="0" eaLnBrk="1" latinLnBrk="0" hangingPunct="1">
              <a:spcBef>
                <a:spcPct val="20000"/>
              </a:spcBef>
              <a:buFont typeface="Arial" pitchFamily="34" charset="0"/>
              <a:buNone/>
              <a:defRPr sz="1600" kern="1200">
                <a:solidFill>
                  <a:schemeClr val="tx1">
                    <a:tint val="75000"/>
                  </a:schemeClr>
                </a:solidFill>
                <a:latin typeface="Arial" pitchFamily="34" charset="0"/>
                <a:ea typeface="+mn-ea"/>
                <a:cs typeface="Arial" pitchFamily="34" charset="0"/>
              </a:defRPr>
            </a:lvl3pPr>
            <a:lvl4pPr marL="1527344" indent="0" algn="ctr" defTabSz="1018228" rtl="0" eaLnBrk="1" latinLnBrk="0" hangingPunct="1">
              <a:spcBef>
                <a:spcPct val="20000"/>
              </a:spcBef>
              <a:buFont typeface="Arial" pitchFamily="34" charset="0"/>
              <a:buNone/>
              <a:defRPr sz="1600" kern="1200">
                <a:solidFill>
                  <a:schemeClr val="tx1">
                    <a:tint val="75000"/>
                  </a:schemeClr>
                </a:solidFill>
                <a:latin typeface="Arial" pitchFamily="34" charset="0"/>
                <a:ea typeface="+mn-ea"/>
                <a:cs typeface="Arial" pitchFamily="34" charset="0"/>
              </a:defRPr>
            </a:lvl4pPr>
            <a:lvl5pPr marL="2036458" indent="0" algn="ctr" defTabSz="1018228" rtl="0" eaLnBrk="1" latinLnBrk="0" hangingPunct="1">
              <a:spcBef>
                <a:spcPct val="20000"/>
              </a:spcBef>
              <a:buFont typeface="Arial" pitchFamily="34" charset="0"/>
              <a:buNone/>
              <a:defRPr sz="1600" kern="1200">
                <a:solidFill>
                  <a:schemeClr val="tx1">
                    <a:tint val="75000"/>
                  </a:schemeClr>
                </a:solidFill>
                <a:latin typeface="Arial" pitchFamily="34" charset="0"/>
                <a:ea typeface="+mn-ea"/>
                <a:cs typeface="Arial" pitchFamily="34" charset="0"/>
              </a:defRPr>
            </a:lvl5pPr>
            <a:lvl6pPr marL="2545574" indent="0" algn="ctr" defTabSz="1018228"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6pPr>
            <a:lvl7pPr marL="3054686" indent="0" algn="ctr" defTabSz="1018228"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7pPr>
            <a:lvl8pPr marL="3563802" indent="0" algn="ctr" defTabSz="1018228"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8pPr>
            <a:lvl9pPr marL="4072914" indent="0" algn="ctr" defTabSz="1018228"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9pPr>
          </a:lstStyle>
          <a:p>
            <a:pPr lvl="0"/>
            <a:r>
              <a:rPr lang="en-US" sz="950" dirty="0">
                <a:solidFill>
                  <a:schemeClr val="tx1"/>
                </a:solidFill>
                <a:latin typeface="Open Sans" panose="020B0606030504020204" pitchFamily="34" charset="0"/>
                <a:ea typeface="Open Sans" panose="020B0606030504020204" pitchFamily="34" charset="0"/>
                <a:cs typeface="Open Sans" panose="020B0606030504020204" pitchFamily="34" charset="0"/>
              </a:rPr>
              <a:t>The S&amp;P 500 Index declined -4.4% in Q1, but the headline masked broad underlying strength. The equal-weighted S&amp;P 500 gained +0.7%. </a:t>
            </a:r>
          </a:p>
        </p:txBody>
      </p:sp>
      <p:pic>
        <p:nvPicPr>
          <p:cNvPr id="8" name="Picture 7">
            <a:extLst>
              <a:ext uri="{FF2B5EF4-FFF2-40B4-BE49-F238E27FC236}">
                <a16:creationId xmlns:a16="http://schemas.microsoft.com/office/drawing/2014/main" id="{34E8A99F-8C8B-80D6-7517-DDF71E3D47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29119" y="4806381"/>
            <a:ext cx="66678" cy="107956"/>
          </a:xfrm>
          <a:prstGeom prst="rect">
            <a:avLst/>
          </a:prstGeom>
        </p:spPr>
      </p:pic>
      <p:pic>
        <p:nvPicPr>
          <p:cNvPr id="9" name="Picture 8">
            <a:extLst>
              <a:ext uri="{FF2B5EF4-FFF2-40B4-BE49-F238E27FC236}">
                <a16:creationId xmlns:a16="http://schemas.microsoft.com/office/drawing/2014/main" id="{5B7D2296-8FD3-BB19-4B21-6CB5C8B9E3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26134" y="5327108"/>
            <a:ext cx="66678" cy="107956"/>
          </a:xfrm>
          <a:prstGeom prst="rect">
            <a:avLst/>
          </a:prstGeom>
        </p:spPr>
      </p:pic>
      <p:pic>
        <p:nvPicPr>
          <p:cNvPr id="10" name="Picture 9">
            <a:extLst>
              <a:ext uri="{FF2B5EF4-FFF2-40B4-BE49-F238E27FC236}">
                <a16:creationId xmlns:a16="http://schemas.microsoft.com/office/drawing/2014/main" id="{F03FC695-9B42-AA6D-0A8D-B134752011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26134" y="6127182"/>
            <a:ext cx="66678" cy="107956"/>
          </a:xfrm>
          <a:prstGeom prst="rect">
            <a:avLst/>
          </a:prstGeom>
        </p:spPr>
      </p:pic>
      <p:pic>
        <p:nvPicPr>
          <p:cNvPr id="12" name="Picture 11">
            <a:extLst>
              <a:ext uri="{FF2B5EF4-FFF2-40B4-BE49-F238E27FC236}">
                <a16:creationId xmlns:a16="http://schemas.microsoft.com/office/drawing/2014/main" id="{4D0362ED-B90E-6681-6C0A-EFB973322C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8478" y="3792267"/>
            <a:ext cx="112954" cy="182880"/>
          </a:xfrm>
          <a:prstGeom prst="rect">
            <a:avLst/>
          </a:prstGeom>
        </p:spPr>
      </p:pic>
      <p:pic>
        <p:nvPicPr>
          <p:cNvPr id="3" name="Picture 2">
            <a:extLst>
              <a:ext uri="{FF2B5EF4-FFF2-40B4-BE49-F238E27FC236}">
                <a16:creationId xmlns:a16="http://schemas.microsoft.com/office/drawing/2014/main" id="{076B3576-87A8-293C-7E18-90D64C9D27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26134" y="6624250"/>
            <a:ext cx="66678" cy="107956"/>
          </a:xfrm>
          <a:prstGeom prst="rect">
            <a:avLst/>
          </a:prstGeom>
        </p:spPr>
      </p:pic>
      <p:sp>
        <p:nvSpPr>
          <p:cNvPr id="13" name="Subtitle 2">
            <a:extLst>
              <a:ext uri="{FF2B5EF4-FFF2-40B4-BE49-F238E27FC236}">
                <a16:creationId xmlns:a16="http://schemas.microsoft.com/office/drawing/2014/main" id="{DA68C395-E8B6-439D-F701-9C8597408194}"/>
              </a:ext>
            </a:extLst>
          </p:cNvPr>
          <p:cNvSpPr txBox="1"/>
          <p:nvPr/>
        </p:nvSpPr>
        <p:spPr>
          <a:xfrm>
            <a:off x="3388477" y="5303976"/>
            <a:ext cx="3513163" cy="498537"/>
          </a:xfrm>
          <a:prstGeom prst="rect">
            <a:avLst/>
          </a:prstGeom>
        </p:spPr>
        <p:txBody>
          <a:bodyPr lIns="0" tIns="0" rIns="0" bIns="0" anchor="t" anchorCtr="0">
            <a:noAutofit/>
          </a:bodyPr>
          <a:lstStyle>
            <a:lvl1pPr marL="0" indent="0" algn="l" defTabSz="1018228" rtl="0" eaLnBrk="1" latinLnBrk="0" hangingPunct="1">
              <a:spcBef>
                <a:spcPct val="20000"/>
              </a:spcBef>
              <a:buFont typeface="Arial" pitchFamily="34" charset="0"/>
              <a:buNone/>
              <a:defRPr sz="900" kern="1200" baseline="0">
                <a:solidFill>
                  <a:srgbClr val="58595B"/>
                </a:solidFill>
                <a:latin typeface="Arial" pitchFamily="34" charset="0"/>
                <a:ea typeface="+mn-ea"/>
                <a:cs typeface="Arial" pitchFamily="34" charset="0"/>
              </a:defRPr>
            </a:lvl1pPr>
            <a:lvl2pPr marL="509115" indent="0" algn="ctr" defTabSz="1018228" rtl="0" eaLnBrk="1" latinLnBrk="0" hangingPunct="1">
              <a:spcBef>
                <a:spcPct val="20000"/>
              </a:spcBef>
              <a:buFont typeface="Arial" pitchFamily="34" charset="0"/>
              <a:buNone/>
              <a:defRPr sz="1600" kern="1200">
                <a:solidFill>
                  <a:schemeClr val="tx1">
                    <a:tint val="75000"/>
                  </a:schemeClr>
                </a:solidFill>
                <a:latin typeface="Arial" pitchFamily="34" charset="0"/>
                <a:ea typeface="+mn-ea"/>
                <a:cs typeface="Arial" pitchFamily="34" charset="0"/>
              </a:defRPr>
            </a:lvl2pPr>
            <a:lvl3pPr marL="1018228" indent="0" algn="ctr" defTabSz="1018228" rtl="0" eaLnBrk="1" latinLnBrk="0" hangingPunct="1">
              <a:spcBef>
                <a:spcPct val="20000"/>
              </a:spcBef>
              <a:buFont typeface="Arial" pitchFamily="34" charset="0"/>
              <a:buNone/>
              <a:defRPr sz="1600" kern="1200">
                <a:solidFill>
                  <a:schemeClr val="tx1">
                    <a:tint val="75000"/>
                  </a:schemeClr>
                </a:solidFill>
                <a:latin typeface="Arial" pitchFamily="34" charset="0"/>
                <a:ea typeface="+mn-ea"/>
                <a:cs typeface="Arial" pitchFamily="34" charset="0"/>
              </a:defRPr>
            </a:lvl3pPr>
            <a:lvl4pPr marL="1527344" indent="0" algn="ctr" defTabSz="1018228" rtl="0" eaLnBrk="1" latinLnBrk="0" hangingPunct="1">
              <a:spcBef>
                <a:spcPct val="20000"/>
              </a:spcBef>
              <a:buFont typeface="Arial" pitchFamily="34" charset="0"/>
              <a:buNone/>
              <a:defRPr sz="1600" kern="1200">
                <a:solidFill>
                  <a:schemeClr val="tx1">
                    <a:tint val="75000"/>
                  </a:schemeClr>
                </a:solidFill>
                <a:latin typeface="Arial" pitchFamily="34" charset="0"/>
                <a:ea typeface="+mn-ea"/>
                <a:cs typeface="Arial" pitchFamily="34" charset="0"/>
              </a:defRPr>
            </a:lvl4pPr>
            <a:lvl5pPr marL="2036458" indent="0" algn="ctr" defTabSz="1018228" rtl="0" eaLnBrk="1" latinLnBrk="0" hangingPunct="1">
              <a:spcBef>
                <a:spcPct val="20000"/>
              </a:spcBef>
              <a:buFont typeface="Arial" pitchFamily="34" charset="0"/>
              <a:buNone/>
              <a:defRPr sz="1600" kern="1200">
                <a:solidFill>
                  <a:schemeClr val="tx1">
                    <a:tint val="75000"/>
                  </a:schemeClr>
                </a:solidFill>
                <a:latin typeface="Arial" pitchFamily="34" charset="0"/>
                <a:ea typeface="+mn-ea"/>
                <a:cs typeface="Arial" pitchFamily="34" charset="0"/>
              </a:defRPr>
            </a:lvl5pPr>
            <a:lvl6pPr marL="2545574" indent="0" algn="ctr" defTabSz="1018228"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6pPr>
            <a:lvl7pPr marL="3054686" indent="0" algn="ctr" defTabSz="1018228"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7pPr>
            <a:lvl8pPr marL="3563802" indent="0" algn="ctr" defTabSz="1018228"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8pPr>
            <a:lvl9pPr marL="4072914" indent="0" algn="ctr" defTabSz="1018228"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9pPr>
          </a:lstStyle>
          <a:p>
            <a:r>
              <a:rPr lang="en-US" sz="950" dirty="0">
                <a:solidFill>
                  <a:schemeClr val="tx1"/>
                </a:solidFill>
                <a:latin typeface="Open Sans" panose="020B0606030504020204" pitchFamily="34" charset="0"/>
                <a:ea typeface="Open Sans" panose="020B0606030504020204" pitchFamily="34" charset="0"/>
                <a:cs typeface="Open Sans" panose="020B0606030504020204" pitchFamily="34" charset="0"/>
              </a:rPr>
              <a:t>Large-Cap Value rose +3.3%, and Small- and Mid-Cap added +0.9%, as the shift toward smaller and more value-oriented companies continued. In contrast, Large-Cap Growth declined -10.4% and the Nasdaq fell -5.8% as technology stocks came under pressure.</a:t>
            </a:r>
          </a:p>
          <a:p>
            <a:pPr lvl="0"/>
            <a:endParaRPr lang="en-US" sz="95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 name="Subtitle 2">
            <a:extLst>
              <a:ext uri="{FF2B5EF4-FFF2-40B4-BE49-F238E27FC236}">
                <a16:creationId xmlns:a16="http://schemas.microsoft.com/office/drawing/2014/main" id="{D3BAB0DA-168E-8CF0-E9B1-FD5935C66259}"/>
              </a:ext>
            </a:extLst>
          </p:cNvPr>
          <p:cNvSpPr txBox="1"/>
          <p:nvPr/>
        </p:nvSpPr>
        <p:spPr>
          <a:xfrm>
            <a:off x="3388476" y="6104081"/>
            <a:ext cx="3513163" cy="498537"/>
          </a:xfrm>
          <a:prstGeom prst="rect">
            <a:avLst/>
          </a:prstGeom>
        </p:spPr>
        <p:txBody>
          <a:bodyPr lIns="0" tIns="0" rIns="0" bIns="0" anchor="t" anchorCtr="0">
            <a:noAutofit/>
          </a:bodyPr>
          <a:lstStyle>
            <a:lvl1pPr marL="0" indent="0" algn="l" defTabSz="1018228" rtl="0" eaLnBrk="1" latinLnBrk="0" hangingPunct="1">
              <a:spcBef>
                <a:spcPct val="20000"/>
              </a:spcBef>
              <a:buFont typeface="Arial" pitchFamily="34" charset="0"/>
              <a:buNone/>
              <a:defRPr sz="900" kern="1200" baseline="0">
                <a:solidFill>
                  <a:srgbClr val="58595B"/>
                </a:solidFill>
                <a:latin typeface="Arial" pitchFamily="34" charset="0"/>
                <a:ea typeface="+mn-ea"/>
                <a:cs typeface="Arial" pitchFamily="34" charset="0"/>
              </a:defRPr>
            </a:lvl1pPr>
            <a:lvl2pPr marL="509115" indent="0" algn="ctr" defTabSz="1018228" rtl="0" eaLnBrk="1" latinLnBrk="0" hangingPunct="1">
              <a:spcBef>
                <a:spcPct val="20000"/>
              </a:spcBef>
              <a:buFont typeface="Arial" pitchFamily="34" charset="0"/>
              <a:buNone/>
              <a:defRPr sz="1600" kern="1200">
                <a:solidFill>
                  <a:schemeClr val="tx1">
                    <a:tint val="75000"/>
                  </a:schemeClr>
                </a:solidFill>
                <a:latin typeface="Arial" pitchFamily="34" charset="0"/>
                <a:ea typeface="+mn-ea"/>
                <a:cs typeface="Arial" pitchFamily="34" charset="0"/>
              </a:defRPr>
            </a:lvl2pPr>
            <a:lvl3pPr marL="1018228" indent="0" algn="ctr" defTabSz="1018228" rtl="0" eaLnBrk="1" latinLnBrk="0" hangingPunct="1">
              <a:spcBef>
                <a:spcPct val="20000"/>
              </a:spcBef>
              <a:buFont typeface="Arial" pitchFamily="34" charset="0"/>
              <a:buNone/>
              <a:defRPr sz="1600" kern="1200">
                <a:solidFill>
                  <a:schemeClr val="tx1">
                    <a:tint val="75000"/>
                  </a:schemeClr>
                </a:solidFill>
                <a:latin typeface="Arial" pitchFamily="34" charset="0"/>
                <a:ea typeface="+mn-ea"/>
                <a:cs typeface="Arial" pitchFamily="34" charset="0"/>
              </a:defRPr>
            </a:lvl3pPr>
            <a:lvl4pPr marL="1527344" indent="0" algn="ctr" defTabSz="1018228" rtl="0" eaLnBrk="1" latinLnBrk="0" hangingPunct="1">
              <a:spcBef>
                <a:spcPct val="20000"/>
              </a:spcBef>
              <a:buFont typeface="Arial" pitchFamily="34" charset="0"/>
              <a:buNone/>
              <a:defRPr sz="1600" kern="1200">
                <a:solidFill>
                  <a:schemeClr val="tx1">
                    <a:tint val="75000"/>
                  </a:schemeClr>
                </a:solidFill>
                <a:latin typeface="Arial" pitchFamily="34" charset="0"/>
                <a:ea typeface="+mn-ea"/>
                <a:cs typeface="Arial" pitchFamily="34" charset="0"/>
              </a:defRPr>
            </a:lvl4pPr>
            <a:lvl5pPr marL="2036458" indent="0" algn="ctr" defTabSz="1018228" rtl="0" eaLnBrk="1" latinLnBrk="0" hangingPunct="1">
              <a:spcBef>
                <a:spcPct val="20000"/>
              </a:spcBef>
              <a:buFont typeface="Arial" pitchFamily="34" charset="0"/>
              <a:buNone/>
              <a:defRPr sz="1600" kern="1200">
                <a:solidFill>
                  <a:schemeClr val="tx1">
                    <a:tint val="75000"/>
                  </a:schemeClr>
                </a:solidFill>
                <a:latin typeface="Arial" pitchFamily="34" charset="0"/>
                <a:ea typeface="+mn-ea"/>
                <a:cs typeface="Arial" pitchFamily="34" charset="0"/>
              </a:defRPr>
            </a:lvl5pPr>
            <a:lvl6pPr marL="2545574" indent="0" algn="ctr" defTabSz="1018228"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6pPr>
            <a:lvl7pPr marL="3054686" indent="0" algn="ctr" defTabSz="1018228"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7pPr>
            <a:lvl8pPr marL="3563802" indent="0" algn="ctr" defTabSz="1018228"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8pPr>
            <a:lvl9pPr marL="4072914" indent="0" algn="ctr" defTabSz="1018228"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9pPr>
          </a:lstStyle>
          <a:p>
            <a:pPr lvl="0"/>
            <a:r>
              <a:rPr lang="en-US" sz="950" dirty="0">
                <a:solidFill>
                  <a:schemeClr val="tx1"/>
                </a:solidFill>
                <a:latin typeface="Open Sans" panose="020B0606030504020204" pitchFamily="34" charset="0"/>
                <a:ea typeface="Open Sans" panose="020B0606030504020204" pitchFamily="34" charset="0"/>
                <a:cs typeface="Open Sans" panose="020B0606030504020204" pitchFamily="34" charset="0"/>
              </a:rPr>
              <a:t>International stocks outperformed the S&amp;P 500 for a third consecutive month, with Developed Markets and Emerging Markets remaining flat.</a:t>
            </a:r>
          </a:p>
        </p:txBody>
      </p:sp>
      <p:sp>
        <p:nvSpPr>
          <p:cNvPr id="16" name="Subtitle 2">
            <a:extLst>
              <a:ext uri="{FF2B5EF4-FFF2-40B4-BE49-F238E27FC236}">
                <a16:creationId xmlns:a16="http://schemas.microsoft.com/office/drawing/2014/main" id="{29B5A6AC-DEC2-EE11-95E8-DE5139D0D8C6}"/>
              </a:ext>
            </a:extLst>
          </p:cNvPr>
          <p:cNvSpPr txBox="1"/>
          <p:nvPr/>
        </p:nvSpPr>
        <p:spPr>
          <a:xfrm>
            <a:off x="3388475" y="6591149"/>
            <a:ext cx="3513163" cy="498537"/>
          </a:xfrm>
          <a:prstGeom prst="rect">
            <a:avLst/>
          </a:prstGeom>
        </p:spPr>
        <p:txBody>
          <a:bodyPr lIns="0" tIns="0" rIns="0" bIns="0" anchor="t" anchorCtr="0">
            <a:noAutofit/>
          </a:bodyPr>
          <a:lstStyle>
            <a:lvl1pPr marL="0" indent="0" algn="l" defTabSz="1018228" rtl="0" eaLnBrk="1" latinLnBrk="0" hangingPunct="1">
              <a:spcBef>
                <a:spcPct val="20000"/>
              </a:spcBef>
              <a:buFont typeface="Arial" pitchFamily="34" charset="0"/>
              <a:buNone/>
              <a:defRPr sz="900" kern="1200" baseline="0">
                <a:solidFill>
                  <a:srgbClr val="58595B"/>
                </a:solidFill>
                <a:latin typeface="Arial" pitchFamily="34" charset="0"/>
                <a:ea typeface="+mn-ea"/>
                <a:cs typeface="Arial" pitchFamily="34" charset="0"/>
              </a:defRPr>
            </a:lvl1pPr>
            <a:lvl2pPr marL="509115" indent="0" algn="ctr" defTabSz="1018228" rtl="0" eaLnBrk="1" latinLnBrk="0" hangingPunct="1">
              <a:spcBef>
                <a:spcPct val="20000"/>
              </a:spcBef>
              <a:buFont typeface="Arial" pitchFamily="34" charset="0"/>
              <a:buNone/>
              <a:defRPr sz="1600" kern="1200">
                <a:solidFill>
                  <a:schemeClr val="tx1">
                    <a:tint val="75000"/>
                  </a:schemeClr>
                </a:solidFill>
                <a:latin typeface="Arial" pitchFamily="34" charset="0"/>
                <a:ea typeface="+mn-ea"/>
                <a:cs typeface="Arial" pitchFamily="34" charset="0"/>
              </a:defRPr>
            </a:lvl2pPr>
            <a:lvl3pPr marL="1018228" indent="0" algn="ctr" defTabSz="1018228" rtl="0" eaLnBrk="1" latinLnBrk="0" hangingPunct="1">
              <a:spcBef>
                <a:spcPct val="20000"/>
              </a:spcBef>
              <a:buFont typeface="Arial" pitchFamily="34" charset="0"/>
              <a:buNone/>
              <a:defRPr sz="1600" kern="1200">
                <a:solidFill>
                  <a:schemeClr val="tx1">
                    <a:tint val="75000"/>
                  </a:schemeClr>
                </a:solidFill>
                <a:latin typeface="Arial" pitchFamily="34" charset="0"/>
                <a:ea typeface="+mn-ea"/>
                <a:cs typeface="Arial" pitchFamily="34" charset="0"/>
              </a:defRPr>
            </a:lvl3pPr>
            <a:lvl4pPr marL="1527344" indent="0" algn="ctr" defTabSz="1018228" rtl="0" eaLnBrk="1" latinLnBrk="0" hangingPunct="1">
              <a:spcBef>
                <a:spcPct val="20000"/>
              </a:spcBef>
              <a:buFont typeface="Arial" pitchFamily="34" charset="0"/>
              <a:buNone/>
              <a:defRPr sz="1600" kern="1200">
                <a:solidFill>
                  <a:schemeClr val="tx1">
                    <a:tint val="75000"/>
                  </a:schemeClr>
                </a:solidFill>
                <a:latin typeface="Arial" pitchFamily="34" charset="0"/>
                <a:ea typeface="+mn-ea"/>
                <a:cs typeface="Arial" pitchFamily="34" charset="0"/>
              </a:defRPr>
            </a:lvl4pPr>
            <a:lvl5pPr marL="2036458" indent="0" algn="ctr" defTabSz="1018228" rtl="0" eaLnBrk="1" latinLnBrk="0" hangingPunct="1">
              <a:spcBef>
                <a:spcPct val="20000"/>
              </a:spcBef>
              <a:buFont typeface="Arial" pitchFamily="34" charset="0"/>
              <a:buNone/>
              <a:defRPr sz="1600" kern="1200">
                <a:solidFill>
                  <a:schemeClr val="tx1">
                    <a:tint val="75000"/>
                  </a:schemeClr>
                </a:solidFill>
                <a:latin typeface="Arial" pitchFamily="34" charset="0"/>
                <a:ea typeface="+mn-ea"/>
                <a:cs typeface="Arial" pitchFamily="34" charset="0"/>
              </a:defRPr>
            </a:lvl5pPr>
            <a:lvl6pPr marL="2545574" indent="0" algn="ctr" defTabSz="1018228"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6pPr>
            <a:lvl7pPr marL="3054686" indent="0" algn="ctr" defTabSz="1018228"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7pPr>
            <a:lvl8pPr marL="3563802" indent="0" algn="ctr" defTabSz="1018228"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8pPr>
            <a:lvl9pPr marL="4072914" indent="0" algn="ctr" defTabSz="1018228"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9pPr>
          </a:lstStyle>
          <a:p>
            <a:pPr lvl="0"/>
            <a:r>
              <a:rPr lang="en-US" sz="950" dirty="0">
                <a:solidFill>
                  <a:schemeClr val="tx1"/>
                </a:solidFill>
                <a:latin typeface="Open Sans" panose="020B0606030504020204" pitchFamily="34" charset="0"/>
                <a:ea typeface="Open Sans" panose="020B0606030504020204" pitchFamily="34" charset="0"/>
                <a:cs typeface="Open Sans" panose="020B0606030504020204" pitchFamily="34" charset="0"/>
              </a:rPr>
              <a:t>Bonds dropped in February only to increase just as rapidly in March with the 10-year treasury yield finishing at 4.32%. </a:t>
            </a:r>
          </a:p>
        </p:txBody>
      </p:sp>
    </p:spTree>
    <p:extLst>
      <p:ext uri="{BB962C8B-B14F-4D97-AF65-F5344CB8AC3E}">
        <p14:creationId xmlns:p14="http://schemas.microsoft.com/office/powerpoint/2010/main" val="25608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50E0318B-008E-A323-9717-60831C3F60D3}"/>
              </a:ext>
            </a:extLst>
          </p:cNvPr>
          <p:cNvSpPr>
            <a:spLocks noGrp="1"/>
          </p:cNvSpPr>
          <p:nvPr>
            <p:ph type="sldNum" sz="quarter" idx="12"/>
          </p:nvPr>
        </p:nvSpPr>
        <p:spPr>
          <a:xfrm>
            <a:off x="9006644" y="731044"/>
            <a:ext cx="492760" cy="413808"/>
          </a:xfrm>
        </p:spPr>
        <p:txBody>
          <a:bodyPr/>
          <a:lstStyle/>
          <a:p>
            <a:fld id="{66F6FF41-5833-4EBF-9145-362BCED2914A}" type="slidenum">
              <a:rPr lang="en-US" smtClean="0">
                <a:solidFill>
                  <a:schemeClr val="bg1"/>
                </a:solidFill>
                <a:latin typeface="Open Sans" panose="020B0606030504020204" pitchFamily="34" charset="0"/>
                <a:ea typeface="Open Sans" panose="020B0606030504020204" pitchFamily="34" charset="0"/>
                <a:cs typeface="Open Sans" panose="020B0606030504020204" pitchFamily="34" charset="0"/>
              </a:rPr>
              <a:pPr/>
              <a:t>10</a:t>
            </a:fld>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Title 1">
            <a:extLst>
              <a:ext uri="{FF2B5EF4-FFF2-40B4-BE49-F238E27FC236}">
                <a16:creationId xmlns:a16="http://schemas.microsoft.com/office/drawing/2014/main" id="{932EB0BF-57E1-AFC6-E886-54B8847E6CC2}"/>
              </a:ext>
            </a:extLst>
          </p:cNvPr>
          <p:cNvSpPr>
            <a:spLocks noGrp="1"/>
          </p:cNvSpPr>
          <p:nvPr>
            <p:ph type="title"/>
          </p:nvPr>
        </p:nvSpPr>
        <p:spPr>
          <a:xfrm>
            <a:off x="529812" y="822934"/>
            <a:ext cx="9052560" cy="521864"/>
          </a:xfrm>
        </p:spPr>
        <p:txBody>
          <a:bodyPr/>
          <a:lstStyle/>
          <a:p>
            <a:r>
              <a:rPr lang="en-US" b="1" dirty="0">
                <a:solidFill>
                  <a:srgbClr val="141E25"/>
                </a:solidFill>
                <a:latin typeface="Montserrat" panose="00000500000000000000" pitchFamily="50" charset="0"/>
                <a:ea typeface="Open Sans" panose="020B0606030504020204" pitchFamily="34" charset="0"/>
                <a:cs typeface="Open Sans" panose="020B0606030504020204" pitchFamily="34" charset="0"/>
              </a:rPr>
              <a:t>US Stocks</a:t>
            </a:r>
          </a:p>
        </p:txBody>
      </p:sp>
      <p:sp>
        <p:nvSpPr>
          <p:cNvPr id="7" name="Text Placeholder 7">
            <a:extLst>
              <a:ext uri="{FF2B5EF4-FFF2-40B4-BE49-F238E27FC236}">
                <a16:creationId xmlns:a16="http://schemas.microsoft.com/office/drawing/2014/main" id="{2F20A1B6-6CEF-4BE8-F08B-799AEE6211C3}"/>
              </a:ext>
            </a:extLst>
          </p:cNvPr>
          <p:cNvSpPr txBox="1">
            <a:spLocks/>
          </p:cNvSpPr>
          <p:nvPr/>
        </p:nvSpPr>
        <p:spPr>
          <a:xfrm>
            <a:off x="529813" y="1232406"/>
            <a:ext cx="8823326" cy="346075"/>
          </a:xfrm>
          <a:prstGeom prst="rect">
            <a:avLst/>
          </a:prstGeom>
        </p:spPr>
        <p:txBody>
          <a:bodyPr vert="horz" lIns="91388" tIns="54833" rIns="91388" bIns="54833" rtlCol="0" anchor="t">
            <a:noAutofit/>
          </a:bodyPr>
          <a:lstStyle>
            <a:lvl1pPr marL="0" indent="0" algn="l" defTabSz="1018228" rtl="0" eaLnBrk="1" latinLnBrk="0" hangingPunct="1">
              <a:spcBef>
                <a:spcPct val="20000"/>
              </a:spcBef>
              <a:buFont typeface="Arial" pitchFamily="34" charset="0"/>
              <a:buNone/>
              <a:defRPr sz="1600" kern="1200">
                <a:solidFill>
                  <a:schemeClr val="bg1">
                    <a:lumMod val="50000"/>
                  </a:schemeClr>
                </a:solidFill>
                <a:latin typeface="Arial" pitchFamily="34" charset="0"/>
                <a:ea typeface="+mn-ea"/>
                <a:cs typeface="Arial" pitchFamily="34" charset="0"/>
              </a:defRPr>
            </a:lvl1pPr>
            <a:lvl2pPr marL="827310" indent="-318195"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2pPr>
            <a:lvl3pPr marL="1272787"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781900"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291015"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80012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9245"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835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7471"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r>
              <a:rPr lang="en-US" dirty="0">
                <a:highlight>
                  <a:srgbClr val="FFFFFF"/>
                </a:highlight>
                <a:latin typeface="Open Sans" panose="020B0606030504020204" pitchFamily="34" charset="0"/>
                <a:ea typeface="Open Sans" panose="020B0606030504020204" pitchFamily="34" charset="0"/>
                <a:cs typeface="Open Sans" panose="020B0606030504020204" pitchFamily="34" charset="0"/>
              </a:rPr>
              <a:t>Returns (USD), 1</a:t>
            </a:r>
            <a:r>
              <a:rPr lang="en-US" baseline="30000" dirty="0">
                <a:highlight>
                  <a:srgbClr val="FFFFFF"/>
                </a:highlight>
                <a:latin typeface="Open Sans" panose="020B0606030504020204" pitchFamily="34" charset="0"/>
                <a:ea typeface="Open Sans" panose="020B0606030504020204" pitchFamily="34" charset="0"/>
                <a:cs typeface="Open Sans" panose="020B0606030504020204" pitchFamily="34" charset="0"/>
              </a:rPr>
              <a:t>st</a:t>
            </a:r>
            <a:r>
              <a:rPr lang="en-US" dirty="0">
                <a:highlight>
                  <a:srgbClr val="FFFFFF"/>
                </a:highlight>
                <a:latin typeface="Open Sans" panose="020B0606030504020204" pitchFamily="34" charset="0"/>
                <a:ea typeface="Open Sans" panose="020B0606030504020204" pitchFamily="34" charset="0"/>
                <a:cs typeface="Open Sans" panose="020B0606030504020204" pitchFamily="34" charset="0"/>
              </a:rPr>
              <a:t> Quarter 2026</a:t>
            </a:r>
          </a:p>
        </p:txBody>
      </p:sp>
      <p:sp>
        <p:nvSpPr>
          <p:cNvPr id="3" name="Text Placeholder 2">
            <a:extLst>
              <a:ext uri="{FF2B5EF4-FFF2-40B4-BE49-F238E27FC236}">
                <a16:creationId xmlns:a16="http://schemas.microsoft.com/office/drawing/2014/main" id="{B2B60F99-0222-C3CF-16CA-CCF64D9AF8CE}"/>
              </a:ext>
            </a:extLst>
          </p:cNvPr>
          <p:cNvSpPr>
            <a:spLocks noGrp="1"/>
          </p:cNvSpPr>
          <p:nvPr>
            <p:ph type="body" sz="quarter" idx="15"/>
          </p:nvPr>
        </p:nvSpPr>
        <p:spPr/>
        <p:txBody>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4" name="Text Placeholder 8">
            <a:extLst>
              <a:ext uri="{FF2B5EF4-FFF2-40B4-BE49-F238E27FC236}">
                <a16:creationId xmlns:a16="http://schemas.microsoft.com/office/drawing/2014/main" id="{BC70AA6D-6C07-A46F-BAC0-A54258E350ED}"/>
              </a:ext>
            </a:extLst>
          </p:cNvPr>
          <p:cNvSpPr txBox="1">
            <a:spLocks/>
          </p:cNvSpPr>
          <p:nvPr/>
        </p:nvSpPr>
        <p:spPr>
          <a:xfrm>
            <a:off x="529812" y="7134371"/>
            <a:ext cx="8529320" cy="400050"/>
          </a:xfrm>
          <a:prstGeom prst="rect">
            <a:avLst/>
          </a:prstGeom>
        </p:spPr>
        <p:txBody>
          <a:bodyPr vert="horz" lIns="91388" tIns="0" rIns="91388" bIns="0" rtlCol="0" anchor="b">
            <a:noAutofit/>
          </a:bodyPr>
          <a:lstStyle>
            <a:lvl1pPr marL="0" indent="0" algn="l" defTabSz="1018228" rtl="0" eaLnBrk="1" latinLnBrk="0" hangingPunct="1">
              <a:spcBef>
                <a:spcPts val="0"/>
              </a:spcBef>
              <a:buFont typeface="Arial" pitchFamily="34" charset="0"/>
              <a:buNone/>
              <a:defRPr sz="800" kern="1200">
                <a:solidFill>
                  <a:schemeClr val="tx1">
                    <a:lumMod val="65000"/>
                    <a:lumOff val="35000"/>
                  </a:schemeClr>
                </a:solidFill>
                <a:latin typeface="Arial Narrow" pitchFamily="34" charset="0"/>
                <a:ea typeface="+mn-ea"/>
                <a:cs typeface="Arial" pitchFamily="34" charset="0"/>
              </a:defRPr>
            </a:lvl1pPr>
            <a:lvl2pPr marL="509115" indent="0" algn="l" defTabSz="1018228" rtl="0" eaLnBrk="1" latinLnBrk="0" hangingPunct="1">
              <a:spcBef>
                <a:spcPct val="20000"/>
              </a:spcBef>
              <a:buFont typeface="Arial" pitchFamily="34" charset="0"/>
              <a:buNone/>
              <a:defRPr sz="800" kern="1200">
                <a:solidFill>
                  <a:schemeClr val="tx1">
                    <a:lumMod val="65000"/>
                    <a:lumOff val="35000"/>
                  </a:schemeClr>
                </a:solidFill>
                <a:latin typeface="Arial" pitchFamily="34" charset="0"/>
                <a:ea typeface="+mn-ea"/>
                <a:cs typeface="Arial" pitchFamily="34" charset="0"/>
              </a:defRPr>
            </a:lvl2pPr>
            <a:lvl3pPr marL="1018229" indent="0" algn="l" defTabSz="1018228" rtl="0" eaLnBrk="1" latinLnBrk="0" hangingPunct="1">
              <a:spcBef>
                <a:spcPct val="20000"/>
              </a:spcBef>
              <a:buFont typeface="Arial" pitchFamily="34" charset="0"/>
              <a:buNone/>
              <a:defRPr sz="800" kern="1200">
                <a:solidFill>
                  <a:schemeClr val="tx1">
                    <a:lumMod val="65000"/>
                    <a:lumOff val="35000"/>
                  </a:schemeClr>
                </a:solidFill>
                <a:latin typeface="Arial" pitchFamily="34" charset="0"/>
                <a:ea typeface="+mn-ea"/>
                <a:cs typeface="Arial" pitchFamily="34" charset="0"/>
              </a:defRPr>
            </a:lvl3pPr>
            <a:lvl4pPr marL="1527344" indent="0" algn="l" defTabSz="1018228" rtl="0" eaLnBrk="1" latinLnBrk="0" hangingPunct="1">
              <a:spcBef>
                <a:spcPct val="20000"/>
              </a:spcBef>
              <a:buFont typeface="Arial" pitchFamily="34" charset="0"/>
              <a:buNone/>
              <a:defRPr sz="800" kern="1200">
                <a:solidFill>
                  <a:schemeClr val="tx1">
                    <a:lumMod val="65000"/>
                    <a:lumOff val="35000"/>
                  </a:schemeClr>
                </a:solidFill>
                <a:latin typeface="Arial" pitchFamily="34" charset="0"/>
                <a:ea typeface="+mn-ea"/>
                <a:cs typeface="Arial" pitchFamily="34" charset="0"/>
              </a:defRPr>
            </a:lvl4pPr>
            <a:lvl5pPr marL="2036458" indent="0" algn="l" defTabSz="1018228" rtl="0" eaLnBrk="1" latinLnBrk="0" hangingPunct="1">
              <a:spcBef>
                <a:spcPct val="20000"/>
              </a:spcBef>
              <a:buFont typeface="Arial" pitchFamily="34" charset="0"/>
              <a:buNone/>
              <a:defRPr sz="800" kern="1200">
                <a:solidFill>
                  <a:schemeClr val="tx1">
                    <a:lumMod val="65000"/>
                    <a:lumOff val="35000"/>
                  </a:schemeClr>
                </a:solidFill>
                <a:latin typeface="Arial" pitchFamily="34" charset="0"/>
                <a:ea typeface="+mn-ea"/>
                <a:cs typeface="Arial" pitchFamily="34" charset="0"/>
              </a:defRPr>
            </a:lvl5pPr>
            <a:lvl6pPr marL="280012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9245"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835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7471"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r>
              <a:rPr lang="en-US" sz="700" b="1" dirty="0">
                <a:latin typeface="Open Sans" panose="020B0606030504020204" pitchFamily="34" charset="0"/>
                <a:ea typeface="Open Sans" panose="020B0606030504020204" pitchFamily="34" charset="0"/>
                <a:cs typeface="Open Sans" panose="020B0606030504020204" pitchFamily="34" charset="0"/>
              </a:rPr>
              <a:t>Past performance is not a guarantee of future results. </a:t>
            </a:r>
            <a:r>
              <a:rPr lang="en-US" sz="700" dirty="0">
                <a:latin typeface="Open Sans" panose="020B0606030504020204" pitchFamily="34" charset="0"/>
                <a:ea typeface="Open Sans" panose="020B0606030504020204" pitchFamily="34" charset="0"/>
                <a:cs typeface="Open Sans" panose="020B0606030504020204" pitchFamily="34" charset="0"/>
              </a:rPr>
              <a:t>Indices are not available for direct investment. Index performance does not reflect the expenses associated with the management of an actual portfolio. Market segment (index representation) as follows: </a:t>
            </a:r>
            <a:r>
              <a:rPr lang="en-US" sz="700" dirty="0" err="1">
                <a:latin typeface="Open Sans" panose="020B0606030504020204" pitchFamily="34" charset="0"/>
                <a:ea typeface="Open Sans" panose="020B0606030504020204" pitchFamily="34" charset="0"/>
                <a:cs typeface="Open Sans" panose="020B0606030504020204" pitchFamily="34" charset="0"/>
              </a:rPr>
              <a:t>Marketwide</a:t>
            </a:r>
            <a:r>
              <a:rPr lang="en-US" sz="700" dirty="0">
                <a:latin typeface="Open Sans" panose="020B0606030504020204" pitchFamily="34" charset="0"/>
                <a:ea typeface="Open Sans" panose="020B0606030504020204" pitchFamily="34" charset="0"/>
                <a:cs typeface="Open Sans" panose="020B0606030504020204" pitchFamily="34" charset="0"/>
              </a:rPr>
              <a:t> (Russell 3000 Index), Large Cap (Russell 1000 Index), Large Value (Russell 1000 Value Index), Large Growth (Russell 1000 Growth Index), Small Cap (Russell 2000 Index), Small Value (Russell 2000 Value Index), and Small Growth (Russell 2000 Growth Index). World Market Cap represented by Russell 3000 Index, MSCI World ex USA IMI Index, and MSCI Emerging Markets IMI Index. Russell 3000 Index is used as the proxy for the US market. Dow Jones US Select REIT Index used as proxy for the US REIT market. MSCI data © MSCI 2026, all rights reserved. Frank Russell Company is the source and owner of the trademarks, service marks, and copyrights related to the Russell Indexes. </a:t>
            </a:r>
          </a:p>
        </p:txBody>
      </p:sp>
      <p:graphicFrame>
        <p:nvGraphicFramePr>
          <p:cNvPr id="6" name="Table 5">
            <a:extLst>
              <a:ext uri="{FF2B5EF4-FFF2-40B4-BE49-F238E27FC236}">
                <a16:creationId xmlns:a16="http://schemas.microsoft.com/office/drawing/2014/main" id="{5E53B7C7-D611-C787-2215-A9D87E8F51BD}"/>
              </a:ext>
            </a:extLst>
          </p:cNvPr>
          <p:cNvGraphicFramePr>
            <a:graphicFrameLocks noGrp="1"/>
          </p:cNvGraphicFramePr>
          <p:nvPr>
            <p:extLst>
              <p:ext uri="{D42A27DB-BD31-4B8C-83A1-F6EECF244321}">
                <p14:modId xmlns:p14="http://schemas.microsoft.com/office/powerpoint/2010/main" val="4215418009"/>
              </p:ext>
            </p:extLst>
          </p:nvPr>
        </p:nvGraphicFramePr>
        <p:xfrm>
          <a:off x="4367285" y="4352928"/>
          <a:ext cx="4776718" cy="2386234"/>
        </p:xfrm>
        <a:graphic>
          <a:graphicData uri="http://schemas.openxmlformats.org/drawingml/2006/table">
            <a:tbl>
              <a:tblPr>
                <a:tableStyleId>{5C22544A-7EE6-4342-B048-85BDC9FD1C3A}</a:tableStyleId>
              </a:tblPr>
              <a:tblGrid>
                <a:gridCol w="995787">
                  <a:extLst>
                    <a:ext uri="{9D8B030D-6E8A-4147-A177-3AD203B41FA5}">
                      <a16:colId xmlns:a16="http://schemas.microsoft.com/office/drawing/2014/main" val="20000"/>
                    </a:ext>
                  </a:extLst>
                </a:gridCol>
                <a:gridCol w="540133">
                  <a:extLst>
                    <a:ext uri="{9D8B030D-6E8A-4147-A177-3AD203B41FA5}">
                      <a16:colId xmlns:a16="http://schemas.microsoft.com/office/drawing/2014/main" val="851030634"/>
                    </a:ext>
                  </a:extLst>
                </a:gridCol>
                <a:gridCol w="540133">
                  <a:extLst>
                    <a:ext uri="{9D8B030D-6E8A-4147-A177-3AD203B41FA5}">
                      <a16:colId xmlns:a16="http://schemas.microsoft.com/office/drawing/2014/main" val="20001"/>
                    </a:ext>
                  </a:extLst>
                </a:gridCol>
                <a:gridCol w="540133">
                  <a:extLst>
                    <a:ext uri="{9D8B030D-6E8A-4147-A177-3AD203B41FA5}">
                      <a16:colId xmlns:a16="http://schemas.microsoft.com/office/drawing/2014/main" val="20003"/>
                    </a:ext>
                  </a:extLst>
                </a:gridCol>
                <a:gridCol w="540133">
                  <a:extLst>
                    <a:ext uri="{9D8B030D-6E8A-4147-A177-3AD203B41FA5}">
                      <a16:colId xmlns:a16="http://schemas.microsoft.com/office/drawing/2014/main" val="20004"/>
                    </a:ext>
                  </a:extLst>
                </a:gridCol>
                <a:gridCol w="540133">
                  <a:extLst>
                    <a:ext uri="{9D8B030D-6E8A-4147-A177-3AD203B41FA5}">
                      <a16:colId xmlns:a16="http://schemas.microsoft.com/office/drawing/2014/main" val="20005"/>
                    </a:ext>
                  </a:extLst>
                </a:gridCol>
                <a:gridCol w="540133">
                  <a:extLst>
                    <a:ext uri="{9D8B030D-6E8A-4147-A177-3AD203B41FA5}">
                      <a16:colId xmlns:a16="http://schemas.microsoft.com/office/drawing/2014/main" val="1935350225"/>
                    </a:ext>
                  </a:extLst>
                </a:gridCol>
                <a:gridCol w="540133">
                  <a:extLst>
                    <a:ext uri="{9D8B030D-6E8A-4147-A177-3AD203B41FA5}">
                      <a16:colId xmlns:a16="http://schemas.microsoft.com/office/drawing/2014/main" val="2281667868"/>
                    </a:ext>
                  </a:extLst>
                </a:gridCol>
              </a:tblGrid>
              <a:tr h="0">
                <a:tc>
                  <a:txBody>
                    <a:bodyPr/>
                    <a:lstStyle/>
                    <a:p>
                      <a:pPr algn="ctr" fontAlgn="b"/>
                      <a:endParaRPr lang="en-GB" sz="800" b="0" i="1"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8959" marR="8959" marT="8959" marB="0" anchor="b">
                    <a:noFill/>
                  </a:tcPr>
                </a:tc>
                <a:tc>
                  <a:txBody>
                    <a:bodyPr/>
                    <a:lstStyle/>
                    <a:p>
                      <a:pPr algn="r" fontAlgn="b"/>
                      <a:endParaRPr lang="en-GB" sz="5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8959" marR="8959" marT="8959" marB="0" anchor="b">
                    <a:noFill/>
                  </a:tcPr>
                </a:tc>
                <a:tc gridSpan="6">
                  <a:txBody>
                    <a:bodyPr/>
                    <a:lstStyle/>
                    <a:p>
                      <a:pPr algn="ctr" fontAlgn="b">
                        <a:spcAft>
                          <a:spcPts val="200"/>
                        </a:spcAft>
                      </a:pPr>
                      <a:r>
                        <a:rPr lang="en-GB" sz="800" u="none" strike="noStrike" spc="50" baseline="0">
                          <a:effectLst/>
                          <a:latin typeface="Open Sans" panose="020B0606030504020204" pitchFamily="34" charset="0"/>
                          <a:ea typeface="Open Sans" panose="020B0606030504020204" pitchFamily="34" charset="0"/>
                          <a:cs typeface="Open Sans" panose="020B0606030504020204" pitchFamily="34" charset="0"/>
                        </a:rPr>
                        <a:t>ANNUALIZED</a:t>
                      </a:r>
                      <a:endParaRPr lang="en-GB" sz="700" b="0" i="0" u="none" strike="noStrike" spc="50" baseline="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8959" marR="8959" marT="8959" marB="9144" anchor="b">
                    <a:lnB w="12700" cap="flat" cmpd="sng" algn="ctr">
                      <a:solidFill>
                        <a:schemeClr val="tx1">
                          <a:lumMod val="75000"/>
                          <a:lumOff val="25000"/>
                        </a:schemeClr>
                      </a:solidFill>
                      <a:prstDash val="solid"/>
                      <a:round/>
                      <a:headEnd type="none" w="med" len="med"/>
                      <a:tailEnd type="none" w="med" len="med"/>
                    </a:lnB>
                    <a:noFill/>
                  </a:tcPr>
                </a:tc>
                <a:tc hMerge="1">
                  <a:txBody>
                    <a:bodyPr/>
                    <a:lstStyle/>
                    <a:p>
                      <a:pPr algn="ctr" fontAlgn="b">
                        <a:spcAft>
                          <a:spcPts val="200"/>
                        </a:spcAft>
                      </a:pPr>
                      <a:r>
                        <a:rPr lang="en-GB" sz="800" u="none" strike="noStrike" spc="50" baseline="0">
                          <a:effectLst/>
                          <a:latin typeface="+mn-lt"/>
                        </a:rPr>
                        <a:t>ANNUALIZED</a:t>
                      </a:r>
                      <a:endParaRPr lang="en-GB" sz="700" b="0" i="0" u="none" strike="noStrike" spc="50" baseline="0">
                        <a:solidFill>
                          <a:srgbClr val="000000"/>
                        </a:solidFill>
                        <a:effectLst/>
                        <a:latin typeface="+mn-lt"/>
                      </a:endParaRPr>
                    </a:p>
                  </a:txBody>
                  <a:tcPr marL="0" marR="0" marT="0" marB="9144" anchor="b">
                    <a:lnB w="9525" cap="flat" cmpd="sng" algn="ctr">
                      <a:solidFill>
                        <a:schemeClr val="tx1">
                          <a:lumMod val="75000"/>
                          <a:lumOff val="25000"/>
                        </a:schemeClr>
                      </a:solidFill>
                      <a:prstDash val="solid"/>
                      <a:round/>
                      <a:headEnd type="none" w="med" len="med"/>
                      <a:tailEnd type="none" w="med" len="med"/>
                    </a:lnB>
                    <a:noFill/>
                  </a:tcPr>
                </a:tc>
                <a:tc hMerge="1">
                  <a:txBody>
                    <a:bodyPr/>
                    <a:lstStyle/>
                    <a:p>
                      <a:pPr marL="0" marR="0" lvl="0" indent="0" algn="r" defTabSz="1018824" rtl="0" eaLnBrk="1" fontAlgn="b" latinLnBrk="0" hangingPunct="1">
                        <a:lnSpc>
                          <a:spcPct val="100000"/>
                        </a:lnSpc>
                        <a:spcBef>
                          <a:spcPct val="0"/>
                        </a:spcBef>
                        <a:spcAft>
                          <a:spcPct val="0"/>
                        </a:spcAft>
                        <a:buClrTx/>
                        <a:buSzTx/>
                        <a:buFontTx/>
                        <a:buNone/>
                        <a:defRPr/>
                      </a:pPr>
                      <a:r>
                        <a:rPr lang="en-GB" sz="800" u="none" strike="noStrike">
                          <a:effectLst/>
                          <a:latin typeface="+mn-lt"/>
                        </a:rPr>
                        <a:t>* Annualized</a:t>
                      </a:r>
                      <a:endParaRPr lang="en-GB" sz="800" b="0" i="1" u="none" strike="noStrike">
                        <a:solidFill>
                          <a:srgbClr val="000000"/>
                        </a:solidFill>
                        <a:effectLst/>
                        <a:latin typeface="+mn-lt"/>
                      </a:endParaRPr>
                    </a:p>
                  </a:txBody>
                  <a:tcPr marL="8959" marR="8959" marT="8959" marB="0">
                    <a:noFill/>
                  </a:tcPr>
                </a:tc>
                <a:tc hMerge="1">
                  <a:txBody>
                    <a:bodyPr/>
                    <a:lstStyle/>
                    <a:p>
                      <a:endParaRPr lang="en-GB"/>
                    </a:p>
                  </a:txBody>
                  <a:tcPr/>
                </a:tc>
                <a:tc hMerge="1">
                  <a:txBody>
                    <a:bodyPr/>
                    <a:lstStyle/>
                    <a:p>
                      <a:pPr algn="ctr" fontAlgn="b">
                        <a:spcAft>
                          <a:spcPts val="200"/>
                        </a:spcAft>
                      </a:pPr>
                      <a:endParaRPr lang="en-GB" sz="700" b="0" i="0" u="none" strike="noStrike" spc="50" baseline="0">
                        <a:solidFill>
                          <a:srgbClr val="000000"/>
                        </a:solidFill>
                        <a:effectLst/>
                        <a:latin typeface="+mn-lt"/>
                      </a:endParaRPr>
                    </a:p>
                  </a:txBody>
                  <a:tcPr marL="8959" marR="8959" marT="8959" marB="9144" anchor="b">
                    <a:lnB w="12700" cap="flat" cmpd="sng" algn="ctr">
                      <a:solidFill>
                        <a:schemeClr val="tx1">
                          <a:lumMod val="75000"/>
                          <a:lumOff val="25000"/>
                        </a:schemeClr>
                      </a:solidFill>
                      <a:prstDash val="solid"/>
                      <a:round/>
                      <a:headEnd type="none" w="med" len="med"/>
                      <a:tailEnd type="none" w="med" len="med"/>
                    </a:lnB>
                    <a:noFill/>
                  </a:tcPr>
                </a:tc>
                <a:tc hMerge="1">
                  <a:txBody>
                    <a:bodyPr/>
                    <a:lstStyle/>
                    <a:p>
                      <a:pPr algn="ctr" fontAlgn="b">
                        <a:spcAft>
                          <a:spcPts val="200"/>
                        </a:spcAft>
                      </a:pPr>
                      <a:endParaRPr lang="en-GB" sz="700" b="0" i="0" u="none" strike="noStrike" spc="50" baseline="0">
                        <a:solidFill>
                          <a:srgbClr val="000000"/>
                        </a:solidFill>
                        <a:effectLst/>
                        <a:latin typeface="+mn-lt"/>
                      </a:endParaRPr>
                    </a:p>
                  </a:txBody>
                  <a:tcPr marL="8959" marR="8959" marT="8959" marB="9144" anchor="b">
                    <a:lnB w="12700"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10000"/>
                  </a:ext>
                </a:extLst>
              </a:tr>
              <a:tr h="0">
                <a:tc>
                  <a:txBody>
                    <a:bodyPr/>
                    <a:lstStyle/>
                    <a:p>
                      <a:pPr algn="l" fontAlgn="ctr"/>
                      <a:r>
                        <a:rPr lang="en-US" sz="900" b="0" i="0" u="none" strike="noStrike">
                          <a:solidFill>
                            <a:schemeClr val="dk1"/>
                          </a:solidFill>
                          <a:effectLst/>
                          <a:latin typeface="Open Sans" panose="020B0606030504020204" pitchFamily="34" charset="0"/>
                          <a:ea typeface="Open Sans" panose="020B0606030504020204" pitchFamily="34" charset="0"/>
                          <a:cs typeface="Open Sans" panose="020B0606030504020204" pitchFamily="34" charset="0"/>
                        </a:rPr>
                        <a:t>Asset Class</a:t>
                      </a:r>
                      <a:endParaRPr lang="en-GB" sz="9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46800" marR="8959" marT="27432" marB="27432" anchor="ctr">
                    <a:lnB w="6350" cap="flat" cmpd="sng" algn="ctr">
                      <a:noFill/>
                      <a:prstDash val="solid"/>
                      <a:round/>
                      <a:headEnd type="none" w="med" len="med"/>
                      <a:tailEnd type="none" w="med" len="med"/>
                    </a:lnB>
                    <a:solidFill>
                      <a:schemeClr val="bg1">
                        <a:lumMod val="85000"/>
                      </a:schemeClr>
                    </a:solidFill>
                  </a:tcPr>
                </a:tc>
                <a:tc>
                  <a:txBody>
                    <a:bodyPr/>
                    <a:lstStyle/>
                    <a:p>
                      <a:pPr algn="ctr" fontAlgn="ctr"/>
                      <a:r>
                        <a:rPr lang="en-GB" sz="9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QTR</a:t>
                      </a:r>
                    </a:p>
                  </a:txBody>
                  <a:tcPr marL="0" marR="0" marT="27432" marB="27432" anchor="ctr">
                    <a:lnB w="6350" cap="flat" cmpd="sng" algn="ctr">
                      <a:noFill/>
                      <a:prstDash val="solid"/>
                      <a:round/>
                      <a:headEnd type="none" w="med" len="med"/>
                      <a:tailEnd type="none" w="med" len="med"/>
                    </a:lnB>
                    <a:solidFill>
                      <a:schemeClr val="bg1">
                        <a:lumMod val="85000"/>
                      </a:schemeClr>
                    </a:solidFill>
                  </a:tcPr>
                </a:tc>
                <a:tc>
                  <a:txBody>
                    <a:bodyPr/>
                    <a:lstStyle/>
                    <a:p>
                      <a:pPr algn="ctr" fontAlgn="ctr"/>
                      <a:r>
                        <a:rPr lang="en-GB" sz="900" b="0" i="0" u="none" strike="noStrike">
                          <a:solidFill>
                            <a:schemeClr val="dk1"/>
                          </a:solidFill>
                          <a:effectLst/>
                          <a:latin typeface="Open Sans" panose="020B0606030504020204" pitchFamily="34" charset="0"/>
                          <a:ea typeface="Open Sans" panose="020B0606030504020204" pitchFamily="34" charset="0"/>
                          <a:cs typeface="Open Sans" panose="020B0606030504020204" pitchFamily="34" charset="0"/>
                        </a:rPr>
                        <a:t>1</a:t>
                      </a:r>
                      <a:br>
                        <a:rPr lang="en-GB" sz="900" b="0" i="0" u="none" strike="noStrike">
                          <a:solidFill>
                            <a:schemeClr val="dk1"/>
                          </a:solidFill>
                          <a:effectLst/>
                          <a:latin typeface="Open Sans" panose="020B0606030504020204" pitchFamily="34" charset="0"/>
                          <a:ea typeface="Open Sans" panose="020B0606030504020204" pitchFamily="34" charset="0"/>
                          <a:cs typeface="Open Sans" panose="020B0606030504020204" pitchFamily="34" charset="0"/>
                        </a:rPr>
                      </a:br>
                      <a:r>
                        <a:rPr lang="en-GB" sz="900" b="0" i="0" u="none" strike="noStrike">
                          <a:solidFill>
                            <a:schemeClr val="dk1"/>
                          </a:solidFill>
                          <a:effectLst/>
                          <a:latin typeface="Open Sans" panose="020B0606030504020204" pitchFamily="34" charset="0"/>
                          <a:ea typeface="Open Sans" panose="020B0606030504020204" pitchFamily="34" charset="0"/>
                          <a:cs typeface="Open Sans" panose="020B0606030504020204" pitchFamily="34" charset="0"/>
                        </a:rPr>
                        <a:t>Year</a:t>
                      </a:r>
                      <a:endParaRPr lang="en-GB" sz="9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27432" marB="27432" anchor="ctr">
                    <a:lnT w="12700" cap="flat" cmpd="sng" algn="ctr">
                      <a:solidFill>
                        <a:schemeClr val="tx1">
                          <a:lumMod val="75000"/>
                          <a:lumOff val="25000"/>
                        </a:schemeClr>
                      </a:solidFill>
                      <a:prstDash val="solid"/>
                      <a:round/>
                      <a:headEnd type="none" w="med" len="med"/>
                      <a:tailEnd type="none" w="med" len="med"/>
                    </a:lnT>
                    <a:lnB w="6350" cap="flat" cmpd="sng" algn="ctr">
                      <a:noFill/>
                      <a:prstDash val="solid"/>
                      <a:round/>
                      <a:headEnd type="none" w="med" len="med"/>
                      <a:tailEnd type="none" w="med" len="med"/>
                    </a:lnB>
                    <a:solidFill>
                      <a:schemeClr val="bg1">
                        <a:lumMod val="85000"/>
                      </a:schemeClr>
                    </a:solidFill>
                  </a:tcPr>
                </a:tc>
                <a:tc>
                  <a:txBody>
                    <a:bodyPr/>
                    <a:lstStyle/>
                    <a:p>
                      <a:pPr algn="ctr" fontAlgn="ctr"/>
                      <a:r>
                        <a:rPr lang="en-GB" sz="900" u="none" strike="noStrike">
                          <a:effectLst/>
                          <a:latin typeface="Open Sans" panose="020B0606030504020204" pitchFamily="34" charset="0"/>
                          <a:ea typeface="Open Sans" panose="020B0606030504020204" pitchFamily="34" charset="0"/>
                          <a:cs typeface="Open Sans" panose="020B0606030504020204" pitchFamily="34" charset="0"/>
                        </a:rPr>
                        <a:t>3</a:t>
                      </a:r>
                      <a:br>
                        <a:rPr lang="en-GB" sz="900" u="none" strike="noStrike">
                          <a:effectLst/>
                          <a:latin typeface="Open Sans" panose="020B0606030504020204" pitchFamily="34" charset="0"/>
                          <a:ea typeface="Open Sans" panose="020B0606030504020204" pitchFamily="34" charset="0"/>
                          <a:cs typeface="Open Sans" panose="020B0606030504020204" pitchFamily="34" charset="0"/>
                        </a:rPr>
                      </a:br>
                      <a:r>
                        <a:rPr lang="en-GB" sz="900" u="none" strike="noStrike">
                          <a:effectLst/>
                          <a:latin typeface="Open Sans" panose="020B0606030504020204" pitchFamily="34" charset="0"/>
                          <a:ea typeface="Open Sans" panose="020B0606030504020204" pitchFamily="34" charset="0"/>
                          <a:cs typeface="Open Sans" panose="020B0606030504020204" pitchFamily="34" charset="0"/>
                        </a:rPr>
                        <a:t>Years</a:t>
                      </a:r>
                      <a:endParaRPr lang="en-GB" sz="9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27432" marB="27432" anchor="ctr">
                    <a:lnT w="12700" cap="flat" cmpd="sng" algn="ctr">
                      <a:solidFill>
                        <a:schemeClr val="tx1">
                          <a:lumMod val="75000"/>
                          <a:lumOff val="25000"/>
                        </a:schemeClr>
                      </a:solidFill>
                      <a:prstDash val="solid"/>
                      <a:round/>
                      <a:headEnd type="none" w="med" len="med"/>
                      <a:tailEnd type="none" w="med" len="med"/>
                    </a:lnT>
                    <a:lnB w="6350" cap="flat" cmpd="sng" algn="ctr">
                      <a:noFill/>
                      <a:prstDash val="solid"/>
                      <a:round/>
                      <a:headEnd type="none" w="med" len="med"/>
                      <a:tailEnd type="none" w="med" len="med"/>
                    </a:lnB>
                    <a:solidFill>
                      <a:schemeClr val="bg1">
                        <a:lumMod val="85000"/>
                      </a:schemeClr>
                    </a:solidFill>
                  </a:tcPr>
                </a:tc>
                <a:tc>
                  <a:txBody>
                    <a:bodyPr/>
                    <a:lstStyle/>
                    <a:p>
                      <a:pPr algn="ctr" fontAlgn="ctr"/>
                      <a:r>
                        <a:rPr lang="en-GB" sz="900" u="none" strike="noStrike">
                          <a:effectLst/>
                          <a:latin typeface="Open Sans" panose="020B0606030504020204" pitchFamily="34" charset="0"/>
                          <a:ea typeface="Open Sans" panose="020B0606030504020204" pitchFamily="34" charset="0"/>
                          <a:cs typeface="Open Sans" panose="020B0606030504020204" pitchFamily="34" charset="0"/>
                        </a:rPr>
                        <a:t>5</a:t>
                      </a:r>
                      <a:br>
                        <a:rPr lang="en-GB" sz="900" u="none" strike="noStrike">
                          <a:effectLst/>
                          <a:latin typeface="Open Sans" panose="020B0606030504020204" pitchFamily="34" charset="0"/>
                          <a:ea typeface="Open Sans" panose="020B0606030504020204" pitchFamily="34" charset="0"/>
                          <a:cs typeface="Open Sans" panose="020B0606030504020204" pitchFamily="34" charset="0"/>
                        </a:rPr>
                      </a:br>
                      <a:r>
                        <a:rPr lang="en-GB" sz="900" u="none" strike="noStrike">
                          <a:effectLst/>
                          <a:latin typeface="Open Sans" panose="020B0606030504020204" pitchFamily="34" charset="0"/>
                          <a:ea typeface="Open Sans" panose="020B0606030504020204" pitchFamily="34" charset="0"/>
                          <a:cs typeface="Open Sans" panose="020B0606030504020204" pitchFamily="34" charset="0"/>
                        </a:rPr>
                        <a:t>Years</a:t>
                      </a:r>
                      <a:endParaRPr lang="en-GB" sz="9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27432" marB="27432" anchor="ctr">
                    <a:lnT w="12700" cap="flat" cmpd="sng" algn="ctr">
                      <a:solidFill>
                        <a:schemeClr val="tx1">
                          <a:lumMod val="75000"/>
                          <a:lumOff val="25000"/>
                        </a:schemeClr>
                      </a:solidFill>
                      <a:prstDash val="solid"/>
                      <a:round/>
                      <a:headEnd type="none" w="med" len="med"/>
                      <a:tailEnd type="none" w="med" len="med"/>
                    </a:lnT>
                    <a:lnB w="6350" cap="flat" cmpd="sng" algn="ctr">
                      <a:noFill/>
                      <a:prstDash val="solid"/>
                      <a:round/>
                      <a:headEnd type="none" w="med" len="med"/>
                      <a:tailEnd type="none" w="med" len="med"/>
                    </a:lnB>
                    <a:solidFill>
                      <a:schemeClr val="bg1">
                        <a:lumMod val="85000"/>
                      </a:schemeClr>
                    </a:solidFill>
                  </a:tcPr>
                </a:tc>
                <a:tc>
                  <a:txBody>
                    <a:bodyPr/>
                    <a:lstStyle/>
                    <a:p>
                      <a:pPr algn="ctr" fontAlgn="ctr"/>
                      <a:r>
                        <a:rPr lang="en-GB" sz="900" u="none" strike="noStrike">
                          <a:effectLst/>
                          <a:latin typeface="Open Sans" panose="020B0606030504020204" pitchFamily="34" charset="0"/>
                          <a:ea typeface="Open Sans" panose="020B0606030504020204" pitchFamily="34" charset="0"/>
                          <a:cs typeface="Open Sans" panose="020B0606030504020204" pitchFamily="34" charset="0"/>
                        </a:rPr>
                        <a:t>10</a:t>
                      </a:r>
                      <a:br>
                        <a:rPr lang="en-GB" sz="900" u="none" strike="noStrike">
                          <a:effectLst/>
                          <a:latin typeface="Open Sans" panose="020B0606030504020204" pitchFamily="34" charset="0"/>
                          <a:ea typeface="Open Sans" panose="020B0606030504020204" pitchFamily="34" charset="0"/>
                          <a:cs typeface="Open Sans" panose="020B0606030504020204" pitchFamily="34" charset="0"/>
                        </a:rPr>
                      </a:br>
                      <a:r>
                        <a:rPr lang="en-GB" sz="900" u="none" strike="noStrike">
                          <a:effectLst/>
                          <a:latin typeface="Open Sans" panose="020B0606030504020204" pitchFamily="34" charset="0"/>
                          <a:ea typeface="Open Sans" panose="020B0606030504020204" pitchFamily="34" charset="0"/>
                          <a:cs typeface="Open Sans" panose="020B0606030504020204" pitchFamily="34" charset="0"/>
                        </a:rPr>
                        <a:t>Years</a:t>
                      </a:r>
                      <a:endParaRPr lang="en-GB" sz="9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27432" marB="27432" anchor="ctr">
                    <a:lnT w="12700" cap="flat" cmpd="sng" algn="ctr">
                      <a:solidFill>
                        <a:schemeClr val="tx1">
                          <a:lumMod val="75000"/>
                          <a:lumOff val="25000"/>
                        </a:schemeClr>
                      </a:solidFill>
                      <a:prstDash val="solid"/>
                      <a:round/>
                      <a:headEnd type="none" w="med" len="med"/>
                      <a:tailEnd type="none" w="med" len="med"/>
                    </a:lnT>
                    <a:lnB w="6350" cap="flat" cmpd="sng" algn="ctr">
                      <a:noFill/>
                      <a:prstDash val="solid"/>
                      <a:round/>
                      <a:headEnd type="none" w="med" len="med"/>
                      <a:tailEnd type="none" w="med" len="med"/>
                    </a:lnB>
                    <a:solidFill>
                      <a:schemeClr val="bg1">
                        <a:lumMod val="85000"/>
                      </a:schemeClr>
                    </a:solidFill>
                  </a:tcPr>
                </a:tc>
                <a:tc>
                  <a:txBody>
                    <a:bodyPr/>
                    <a:lstStyle/>
                    <a:p>
                      <a:pPr algn="ctr" fontAlgn="ctr"/>
                      <a:r>
                        <a:rPr lang="en-GB" sz="9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15 </a:t>
                      </a:r>
                    </a:p>
                    <a:p>
                      <a:pPr algn="ctr" fontAlgn="ctr"/>
                      <a:r>
                        <a:rPr lang="en-GB" sz="9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Years</a:t>
                      </a:r>
                    </a:p>
                  </a:txBody>
                  <a:tcPr marL="0" marR="0" marT="27432" marB="27432" anchor="ctr">
                    <a:lnT w="12700" cap="flat" cmpd="sng" algn="ctr">
                      <a:solidFill>
                        <a:schemeClr val="tx1">
                          <a:lumMod val="75000"/>
                          <a:lumOff val="25000"/>
                        </a:schemeClr>
                      </a:solidFill>
                      <a:prstDash val="solid"/>
                      <a:round/>
                      <a:headEnd type="none" w="med" len="med"/>
                      <a:tailEnd type="none" w="med" len="med"/>
                    </a:lnT>
                    <a:lnB w="6350" cap="flat" cmpd="sng" algn="ctr">
                      <a:noFill/>
                      <a:prstDash val="solid"/>
                      <a:round/>
                      <a:headEnd type="none" w="med" len="med"/>
                      <a:tailEnd type="none" w="med" len="med"/>
                    </a:lnB>
                    <a:solidFill>
                      <a:schemeClr val="bg1">
                        <a:lumMod val="85000"/>
                      </a:schemeClr>
                    </a:solidFill>
                  </a:tcPr>
                </a:tc>
                <a:tc>
                  <a:txBody>
                    <a:bodyPr/>
                    <a:lstStyle/>
                    <a:p>
                      <a:pPr algn="ctr" fontAlgn="ctr"/>
                      <a:r>
                        <a:rPr lang="en-GB" sz="9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20 </a:t>
                      </a:r>
                    </a:p>
                    <a:p>
                      <a:pPr algn="ctr" fontAlgn="ctr"/>
                      <a:r>
                        <a:rPr lang="en-GB" sz="9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Years</a:t>
                      </a:r>
                    </a:p>
                  </a:txBody>
                  <a:tcPr marL="0" marR="0" marT="27432" marB="27432" anchor="ctr">
                    <a:lnT w="12700" cap="flat" cmpd="sng" algn="ctr">
                      <a:solidFill>
                        <a:schemeClr val="tx1">
                          <a:lumMod val="75000"/>
                          <a:lumOff val="25000"/>
                        </a:schemeClr>
                      </a:solidFill>
                      <a:prstDash val="solid"/>
                      <a:round/>
                      <a:headEnd type="none" w="med" len="med"/>
                      <a:tailEnd type="none" w="med" len="med"/>
                    </a:lnT>
                    <a:lnB w="6350" cap="flat" cmpd="sng" algn="ctr">
                      <a:no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2"/>
                  </a:ext>
                </a:extLst>
              </a:tr>
              <a:tr h="273861">
                <a:tc>
                  <a:txBody>
                    <a:bodyPr/>
                    <a:lstStyle/>
                    <a:p>
                      <a:pPr algn="l" fontAlgn="b"/>
                      <a:r>
                        <a:rPr lang="en-US" sz="900" b="0" i="0" u="none" strike="noStrike" kern="12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Small Value</a:t>
                      </a:r>
                    </a:p>
                  </a:txBody>
                  <a:tcPr marL="46800" marR="7168" marT="7168" marB="0"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4.96</a:t>
                      </a:r>
                    </a:p>
                  </a:txBody>
                  <a:tcPr marL="0" marR="0" marT="0" marB="0" anchor="ctr">
                    <a:lnL w="6350" cap="flat" cmpd="sng" algn="ctr">
                      <a:noFill/>
                      <a:prstDash val="solid"/>
                      <a:round/>
                      <a:headEnd type="none" w="med" len="med"/>
                      <a:tailEnd type="none" w="med" len="med"/>
                    </a:lnL>
                    <a:lnT w="635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fontAlgn="b"/>
                      <a:r>
                        <a:rPr lang="en-GB"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28.09</a:t>
                      </a:r>
                    </a:p>
                  </a:txBody>
                  <a:tcPr marL="0" marR="0" marT="0" marB="0" anchor="ctr">
                    <a:lnT w="635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fontAlgn="b"/>
                      <a:r>
                        <a:rPr lang="en-GB"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13.80</a:t>
                      </a:r>
                    </a:p>
                  </a:txBody>
                  <a:tcPr marL="0" marR="0" marT="0" marB="0" anchor="ctr">
                    <a:lnT w="635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fontAlgn="b"/>
                      <a:r>
                        <a:rPr lang="en-GB"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5.79</a:t>
                      </a:r>
                    </a:p>
                  </a:txBody>
                  <a:tcPr marL="0" marR="0" marT="0" marB="0" anchor="ctr">
                    <a:lnT w="635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fontAlgn="b"/>
                      <a:r>
                        <a:rPr lang="en-GB"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9.61</a:t>
                      </a:r>
                    </a:p>
                  </a:txBody>
                  <a:tcPr marL="0" marR="0" marT="0" marB="0" anchor="ctr">
                    <a:lnT w="635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fontAlgn="b"/>
                      <a:r>
                        <a:rPr lang="en-GB"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8.62</a:t>
                      </a:r>
                    </a:p>
                  </a:txBody>
                  <a:tcPr marL="0" marR="0" marT="0" marB="0" anchor="ctr">
                    <a:lnT w="635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fontAlgn="b"/>
                      <a:r>
                        <a:rPr lang="en-GB"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6.98</a:t>
                      </a:r>
                    </a:p>
                  </a:txBody>
                  <a:tcPr marL="0" marR="0" marT="0" marB="0" anchor="ctr">
                    <a:lnT w="635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273861">
                <a:tc>
                  <a:txBody>
                    <a:bodyPr/>
                    <a:lstStyle/>
                    <a:p>
                      <a:pPr algn="l" fontAlgn="b"/>
                      <a:r>
                        <a:rPr lang="en-GB" sz="900" b="0" i="0" u="none" strike="noStrike" kern="12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Large Value</a:t>
                      </a:r>
                      <a:endParaRPr lang="en-US" sz="900" b="0" i="0" u="none" strike="noStrike" kern="12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46800" marR="7168" marT="7168" marB="0" anchor="ctr">
                    <a:lnL w="12700" cmpd="sng">
                      <a:noFill/>
                    </a:lnL>
                    <a:lnR w="635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2.10</a:t>
                      </a:r>
                    </a:p>
                  </a:txBody>
                  <a:tcPr marL="0" marR="0" marT="0" marB="0" anchor="ctr">
                    <a:lnL w="635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fontAlgn="b"/>
                      <a:r>
                        <a:rPr lang="en-GB"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15.87</a:t>
                      </a: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fontAlgn="b"/>
                      <a:r>
                        <a:rPr lang="en-GB"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14.31</a:t>
                      </a: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fontAlgn="b"/>
                      <a:r>
                        <a:rPr lang="en-GB"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9.43</a:t>
                      </a: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fontAlgn="b"/>
                      <a:r>
                        <a:rPr lang="en-GB"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10.58</a:t>
                      </a: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fontAlgn="b"/>
                      <a:r>
                        <a:rPr lang="en-GB"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10.47</a:t>
                      </a: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fontAlgn="b"/>
                      <a:r>
                        <a:rPr lang="en-GB"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8.12</a:t>
                      </a: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273861">
                <a:tc>
                  <a:txBody>
                    <a:bodyPr/>
                    <a:lstStyle/>
                    <a:p>
                      <a:pPr algn="l" fontAlgn="b"/>
                      <a:r>
                        <a:rPr lang="en-GB" sz="900" b="0" i="0" u="none" strike="noStrike" kern="12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Small Cap</a:t>
                      </a:r>
                    </a:p>
                  </a:txBody>
                  <a:tcPr marL="46800" marR="7168" marT="7168" marB="0" anchor="ctr">
                    <a:lnL w="12700" cmpd="sng">
                      <a:noFill/>
                    </a:lnL>
                    <a:lnR w="635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0.89</a:t>
                      </a:r>
                    </a:p>
                  </a:txBody>
                  <a:tcPr marL="0" marR="0" marT="0" marB="0" anchor="ctr">
                    <a:lnL w="635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fontAlgn="b"/>
                      <a:r>
                        <a:rPr lang="en-GB"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25.72</a:t>
                      </a: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fontAlgn="b"/>
                      <a:r>
                        <a:rPr lang="en-GB"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13.05</a:t>
                      </a: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fontAlgn="b"/>
                      <a:r>
                        <a:rPr lang="en-GB"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3.77</a:t>
                      </a: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fontAlgn="b"/>
                      <a:r>
                        <a:rPr lang="en-GB"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9.88</a:t>
                      </a: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fontAlgn="b"/>
                      <a:r>
                        <a:rPr lang="en-GB"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8.98</a:t>
                      </a: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fontAlgn="b"/>
                      <a:r>
                        <a:rPr lang="en-GB"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7.54</a:t>
                      </a: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273861">
                <a:tc>
                  <a:txBody>
                    <a:bodyPr/>
                    <a:lstStyle/>
                    <a:p>
                      <a:pPr algn="l" fontAlgn="b"/>
                      <a:r>
                        <a:rPr lang="en-GB" sz="900" b="0" i="0" u="none" strike="noStrike" kern="12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Small Growth</a:t>
                      </a:r>
                    </a:p>
                  </a:txBody>
                  <a:tcPr marL="46800" marR="7168" marT="7168" marB="0" anchor="ctr">
                    <a:lnL w="12700" cmpd="sng">
                      <a:noFill/>
                    </a:lnL>
                    <a:lnR w="635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C00000"/>
                          </a:solidFill>
                          <a:effectLst/>
                          <a:latin typeface="Open Sans" panose="020B0606030504020204" pitchFamily="34" charset="0"/>
                          <a:ea typeface="Open Sans" panose="020B0606030504020204" pitchFamily="34" charset="0"/>
                          <a:cs typeface="Open Sans" panose="020B0606030504020204" pitchFamily="34" charset="0"/>
                        </a:rPr>
                        <a:t>-2.81</a:t>
                      </a:r>
                      <a:endParaRPr lang="en-GB" sz="900" b="0" i="0" u="none" strike="noStrike" dirty="0">
                        <a:solidFill>
                          <a:srgbClr val="C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ctr">
                    <a:lnL w="635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fontAlgn="b"/>
                      <a:r>
                        <a:rPr lang="en-GB"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23.58</a:t>
                      </a: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fontAlgn="b"/>
                      <a:r>
                        <a:rPr lang="en-GB"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12.27</a:t>
                      </a: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fontAlgn="b"/>
                      <a:r>
                        <a:rPr lang="en-GB"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1.62</a:t>
                      </a: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fontAlgn="b"/>
                      <a:r>
                        <a:rPr lang="en-GB"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9.79</a:t>
                      </a: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fontAlgn="b"/>
                      <a:r>
                        <a:rPr lang="en-GB"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9.09</a:t>
                      </a: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fontAlgn="b"/>
                      <a:r>
                        <a:rPr lang="en-GB"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7.88</a:t>
                      </a: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870949891"/>
                  </a:ext>
                </a:extLst>
              </a:tr>
              <a:tr h="273861">
                <a:tc>
                  <a:txBody>
                    <a:bodyPr/>
                    <a:lstStyle/>
                    <a:p>
                      <a:pPr algn="l" fontAlgn="b"/>
                      <a:r>
                        <a:rPr lang="en-GB" sz="900" b="0" i="0" u="none" strike="noStrike" kern="12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Marketwide</a:t>
                      </a:r>
                    </a:p>
                  </a:txBody>
                  <a:tcPr marL="46800" marR="7168" marT="7168" marB="0" anchor="ctr">
                    <a:lnL w="12700" cmpd="sng">
                      <a:noFill/>
                    </a:lnL>
                    <a:lnR w="635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C00000"/>
                          </a:solidFill>
                          <a:effectLst/>
                          <a:latin typeface="Open Sans" panose="020B0606030504020204" pitchFamily="34" charset="0"/>
                          <a:ea typeface="Open Sans" panose="020B0606030504020204" pitchFamily="34" charset="0"/>
                          <a:cs typeface="Open Sans" panose="020B0606030504020204" pitchFamily="34" charset="0"/>
                        </a:rPr>
                        <a:t>-3.96</a:t>
                      </a:r>
                    </a:p>
                  </a:txBody>
                  <a:tcPr marL="0" marR="0" marT="0" marB="0" anchor="ctr">
                    <a:lnL w="635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fontAlgn="b"/>
                      <a:r>
                        <a:rPr lang="en-GB"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18.09</a:t>
                      </a: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fontAlgn="b"/>
                      <a:r>
                        <a:rPr lang="en-GB"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17.86</a:t>
                      </a: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fontAlgn="b"/>
                      <a:r>
                        <a:rPr lang="en-GB"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10.87</a:t>
                      </a: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fontAlgn="b"/>
                      <a:r>
                        <a:rPr lang="en-GB"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13.72</a:t>
                      </a: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fontAlgn="b"/>
                      <a:r>
                        <a:rPr lang="en-GB"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12.81</a:t>
                      </a: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fontAlgn="b"/>
                      <a:r>
                        <a:rPr lang="en-GB"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10.26</a:t>
                      </a: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582053661"/>
                  </a:ext>
                </a:extLst>
              </a:tr>
              <a:tr h="273861">
                <a:tc>
                  <a:txBody>
                    <a:bodyPr/>
                    <a:lstStyle/>
                    <a:p>
                      <a:pPr algn="l" fontAlgn="b"/>
                      <a:r>
                        <a:rPr lang="en-GB" sz="900" b="0" i="0" u="none" strike="noStrike" kern="12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Large Cap</a:t>
                      </a:r>
                    </a:p>
                  </a:txBody>
                  <a:tcPr marL="46800" marR="7168" marT="7168" marB="0" anchor="ctr">
                    <a:lnL w="12700" cmpd="sng">
                      <a:noFill/>
                    </a:lnL>
                    <a:lnR w="635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C00000"/>
                          </a:solidFill>
                          <a:effectLst/>
                          <a:latin typeface="Open Sans" panose="020B0606030504020204" pitchFamily="34" charset="0"/>
                          <a:ea typeface="Open Sans" panose="020B0606030504020204" pitchFamily="34" charset="0"/>
                          <a:cs typeface="Open Sans" panose="020B0606030504020204" pitchFamily="34" charset="0"/>
                        </a:rPr>
                        <a:t>-4.18</a:t>
                      </a:r>
                      <a:endParaRPr lang="en-GB" sz="900" b="0" i="0" u="none" strike="noStrike" dirty="0">
                        <a:solidFill>
                          <a:srgbClr val="C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ctr">
                    <a:lnL w="635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fontAlgn="b"/>
                      <a:r>
                        <a:rPr lang="en-GB"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17.74</a:t>
                      </a: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fontAlgn="b"/>
                      <a:r>
                        <a:rPr lang="en-GB"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18.14</a:t>
                      </a: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fontAlgn="b"/>
                      <a:r>
                        <a:rPr lang="en-GB"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11.34</a:t>
                      </a: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fontAlgn="b"/>
                      <a:r>
                        <a:rPr lang="en-GB"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13.97</a:t>
                      </a: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fontAlgn="b"/>
                      <a:r>
                        <a:rPr lang="en-GB"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13.09</a:t>
                      </a: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fontAlgn="b"/>
                      <a:r>
                        <a:rPr lang="en-GB"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10.46</a:t>
                      </a: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023226617"/>
                  </a:ext>
                </a:extLst>
              </a:tr>
              <a:tr h="273861">
                <a:tc>
                  <a:txBody>
                    <a:bodyPr/>
                    <a:lstStyle/>
                    <a:p>
                      <a:pPr algn="l" fontAlgn="b"/>
                      <a:r>
                        <a:rPr lang="en-GB" sz="900" b="0" i="0" u="none" strike="noStrike" kern="12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Large Growth</a:t>
                      </a:r>
                    </a:p>
                  </a:txBody>
                  <a:tcPr marL="46800" marR="7168" marT="7168" marB="0" anchor="ctr">
                    <a:lnL w="12700" cmpd="sng">
                      <a:noFill/>
                    </a:lnL>
                    <a:lnR w="635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GB" sz="900" b="0" i="0" u="none" strike="noStrike">
                          <a:solidFill>
                            <a:srgbClr val="C00000"/>
                          </a:solidFill>
                          <a:effectLst/>
                          <a:latin typeface="Open Sans" panose="020B0606030504020204" pitchFamily="34" charset="0"/>
                          <a:ea typeface="Open Sans" panose="020B0606030504020204" pitchFamily="34" charset="0"/>
                          <a:cs typeface="Open Sans" panose="020B0606030504020204" pitchFamily="34" charset="0"/>
                        </a:rPr>
                        <a:t>-9.78</a:t>
                      </a:r>
                      <a:endParaRPr lang="en-GB" sz="900" b="0" i="0" u="none" strike="noStrike" dirty="0">
                        <a:solidFill>
                          <a:srgbClr val="C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ctr">
                    <a:lnL w="635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noFill/>
                  </a:tcPr>
                </a:tc>
                <a:tc>
                  <a:txBody>
                    <a:bodyPr/>
                    <a:lstStyle/>
                    <a:p>
                      <a:pPr algn="ctr" fontAlgn="b"/>
                      <a:r>
                        <a:rPr lang="en-GB"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18.81</a:t>
                      </a:r>
                    </a:p>
                  </a:txBody>
                  <a:tcPr marL="0" marR="0" marT="0" marB="0" anchor="ctr">
                    <a:lnT w="3175" cap="flat" cmpd="sng" algn="ctr">
                      <a:solidFill>
                        <a:schemeClr val="bg1">
                          <a:lumMod val="75000"/>
                        </a:schemeClr>
                      </a:solidFill>
                      <a:prstDash val="solid"/>
                      <a:round/>
                      <a:headEnd type="none" w="med" len="med"/>
                      <a:tailEnd type="none" w="med" len="med"/>
                    </a:lnT>
                    <a:noFill/>
                  </a:tcPr>
                </a:tc>
                <a:tc>
                  <a:txBody>
                    <a:bodyPr/>
                    <a:lstStyle/>
                    <a:p>
                      <a:pPr algn="ctr" fontAlgn="b"/>
                      <a:r>
                        <a:rPr lang="en-GB"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21.18</a:t>
                      </a:r>
                    </a:p>
                  </a:txBody>
                  <a:tcPr marL="0" marR="0" marT="0" marB="0" anchor="ctr">
                    <a:lnT w="3175" cap="flat" cmpd="sng" algn="ctr">
                      <a:solidFill>
                        <a:schemeClr val="bg1">
                          <a:lumMod val="75000"/>
                        </a:schemeClr>
                      </a:solidFill>
                      <a:prstDash val="solid"/>
                      <a:round/>
                      <a:headEnd type="none" w="med" len="med"/>
                      <a:tailEnd type="none" w="med" len="med"/>
                    </a:lnT>
                    <a:noFill/>
                  </a:tcPr>
                </a:tc>
                <a:tc>
                  <a:txBody>
                    <a:bodyPr/>
                    <a:lstStyle/>
                    <a:p>
                      <a:pPr algn="ctr" fontAlgn="b"/>
                      <a:r>
                        <a:rPr lang="en-GB"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12.76</a:t>
                      </a:r>
                    </a:p>
                  </a:txBody>
                  <a:tcPr marL="0" marR="0" marT="0" marB="0" anchor="ctr">
                    <a:lnT w="3175" cap="flat" cmpd="sng" algn="ctr">
                      <a:solidFill>
                        <a:schemeClr val="bg1">
                          <a:lumMod val="75000"/>
                        </a:schemeClr>
                      </a:solidFill>
                      <a:prstDash val="solid"/>
                      <a:round/>
                      <a:headEnd type="none" w="med" len="med"/>
                      <a:tailEnd type="none" w="med" len="med"/>
                    </a:lnT>
                    <a:noFill/>
                  </a:tcPr>
                </a:tc>
                <a:tc>
                  <a:txBody>
                    <a:bodyPr/>
                    <a:lstStyle/>
                    <a:p>
                      <a:pPr algn="ctr" fontAlgn="b"/>
                      <a:r>
                        <a:rPr lang="en-GB"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16.83</a:t>
                      </a:r>
                    </a:p>
                  </a:txBody>
                  <a:tcPr marL="0" marR="0" marT="0" marB="0" anchor="ctr">
                    <a:lnT w="3175" cap="flat" cmpd="sng" algn="ctr">
                      <a:solidFill>
                        <a:schemeClr val="bg1">
                          <a:lumMod val="75000"/>
                        </a:schemeClr>
                      </a:solidFill>
                      <a:prstDash val="solid"/>
                      <a:round/>
                      <a:headEnd type="none" w="med" len="med"/>
                      <a:tailEnd type="none" w="med" len="med"/>
                    </a:lnT>
                    <a:noFill/>
                  </a:tcPr>
                </a:tc>
                <a:tc>
                  <a:txBody>
                    <a:bodyPr/>
                    <a:lstStyle/>
                    <a:p>
                      <a:pPr algn="ctr" fontAlgn="b"/>
                      <a:r>
                        <a:rPr lang="en-GB"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15.33</a:t>
                      </a:r>
                    </a:p>
                  </a:txBody>
                  <a:tcPr marL="0" marR="0" marT="0" marB="0" anchor="ctr">
                    <a:lnT w="3175" cap="flat" cmpd="sng" algn="ctr">
                      <a:solidFill>
                        <a:schemeClr val="bg1">
                          <a:lumMod val="75000"/>
                        </a:schemeClr>
                      </a:solidFill>
                      <a:prstDash val="solid"/>
                      <a:round/>
                      <a:headEnd type="none" w="med" len="med"/>
                      <a:tailEnd type="none" w="med" len="med"/>
                    </a:lnT>
                    <a:noFill/>
                  </a:tcPr>
                </a:tc>
                <a:tc>
                  <a:txBody>
                    <a:bodyPr/>
                    <a:lstStyle/>
                    <a:p>
                      <a:pPr algn="ctr" fontAlgn="b"/>
                      <a:r>
                        <a:rPr lang="en-GB"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12.48</a:t>
                      </a:r>
                    </a:p>
                  </a:txBody>
                  <a:tcPr marL="0" marR="0" marT="0" marB="0" anchor="ctr">
                    <a:lnT w="3175" cap="flat" cmpd="sng" algn="ctr">
                      <a:solidFill>
                        <a:schemeClr val="bg1">
                          <a:lumMod val="75000"/>
                        </a:schemeClr>
                      </a:solidFill>
                      <a:prstDash val="solid"/>
                      <a:round/>
                      <a:headEnd type="none" w="med" len="med"/>
                      <a:tailEnd type="none" w="med" len="med"/>
                    </a:lnT>
                    <a:noFill/>
                  </a:tcPr>
                </a:tc>
                <a:extLst>
                  <a:ext uri="{0D108BD9-81ED-4DB2-BD59-A6C34878D82A}">
                    <a16:rowId xmlns:a16="http://schemas.microsoft.com/office/drawing/2014/main" val="3707886944"/>
                  </a:ext>
                </a:extLst>
              </a:tr>
            </a:tbl>
          </a:graphicData>
        </a:graphic>
      </p:graphicFrame>
      <p:sp>
        <p:nvSpPr>
          <p:cNvPr id="8" name="Text Placeholder 38">
            <a:extLst>
              <a:ext uri="{FF2B5EF4-FFF2-40B4-BE49-F238E27FC236}">
                <a16:creationId xmlns:a16="http://schemas.microsoft.com/office/drawing/2014/main" id="{ACBEDFF9-B285-CA32-0D1A-E1406E7A2E16}"/>
              </a:ext>
            </a:extLst>
          </p:cNvPr>
          <p:cNvSpPr txBox="1"/>
          <p:nvPr/>
        </p:nvSpPr>
        <p:spPr>
          <a:xfrm>
            <a:off x="533336" y="1851975"/>
            <a:ext cx="3049201" cy="1768631"/>
          </a:xfrm>
          <a:prstGeom prst="rect">
            <a:avLst/>
          </a:prstGeom>
        </p:spPr>
        <p:txBody>
          <a:bodyPr/>
          <a:lstStyle>
            <a:defPPr>
              <a:defRPr lang="en-US"/>
            </a:defPPr>
            <a:lvl1pPr marL="0" indent="0" algn="l" defTabSz="1018824" rtl="0" eaLnBrk="1" latinLnBrk="0" hangingPunct="1">
              <a:lnSpc>
                <a:spcPct val="110000"/>
              </a:lnSpc>
              <a:spcBef>
                <a:spcPts val="600"/>
              </a:spcBef>
              <a:buFont typeface="Arial" pitchFamily="34" charset="0"/>
              <a:buNone/>
              <a:defRPr sz="1800" kern="1200" baseline="0">
                <a:solidFill>
                  <a:schemeClr val="tx1"/>
                </a:solidFill>
                <a:latin typeface="Avenir LT 35 Light" panose="020B0303020000020003" pitchFamily="34" charset="0"/>
                <a:ea typeface="+mn-ea"/>
                <a:cs typeface="+mn-cs"/>
              </a:defRPr>
            </a:lvl1pPr>
            <a:lvl2pPr marL="182880" indent="-182880" algn="l" defTabSz="1018824" rtl="0" eaLnBrk="1" latinLnBrk="0" hangingPunct="1">
              <a:lnSpc>
                <a:spcPct val="110000"/>
              </a:lnSpc>
              <a:spcBef>
                <a:spcPts val="600"/>
              </a:spcBef>
              <a:buFont typeface="Arial" pitchFamily="34" charset="0"/>
              <a:buChar char="•"/>
              <a:defRPr sz="1800" kern="1200" baseline="0">
                <a:solidFill>
                  <a:schemeClr val="tx1"/>
                </a:solidFill>
                <a:latin typeface="Avenir LT 35 Light" panose="020B0303020000020003" pitchFamily="34" charset="0"/>
                <a:ea typeface="+mn-ea"/>
                <a:cs typeface="+mn-cs"/>
              </a:defRPr>
            </a:lvl2pPr>
            <a:lvl3pPr marL="411480" indent="-182880" algn="l" defTabSz="1018824" rtl="0" eaLnBrk="1" latinLnBrk="0" hangingPunct="1">
              <a:lnSpc>
                <a:spcPct val="110000"/>
              </a:lnSpc>
              <a:spcBef>
                <a:spcPts val="600"/>
              </a:spcBef>
              <a:buFont typeface="Avenir LT 55 Roman" panose="020B0503020000020003" pitchFamily="34" charset="0"/>
              <a:buChar char="–"/>
              <a:defRPr sz="1800" kern="1200" baseline="0">
                <a:solidFill>
                  <a:schemeClr val="tx1"/>
                </a:solidFill>
                <a:latin typeface="Avenir LT 35 Light" panose="020B0303020000020003" pitchFamily="34" charset="0"/>
                <a:ea typeface="+mn-ea"/>
                <a:cs typeface="+mn-cs"/>
              </a:defRPr>
            </a:lvl3pPr>
            <a:lvl4pPr marL="594360" indent="-182880" algn="l" defTabSz="1018824" rtl="0" eaLnBrk="1" latinLnBrk="0" hangingPunct="1">
              <a:lnSpc>
                <a:spcPct val="110000"/>
              </a:lnSpc>
              <a:spcBef>
                <a:spcPts val="600"/>
              </a:spcBef>
              <a:buFont typeface="Arial" pitchFamily="34" charset="0"/>
              <a:buChar char="•"/>
              <a:defRPr sz="1800" kern="1200" baseline="0">
                <a:solidFill>
                  <a:schemeClr val="tx1"/>
                </a:solidFill>
                <a:latin typeface="Avenir LT 35 Light" panose="020B0303020000020003" pitchFamily="34" charset="0"/>
                <a:ea typeface="+mn-ea"/>
                <a:cs typeface="+mn-cs"/>
              </a:defRPr>
            </a:lvl4pPr>
            <a:lvl5pPr marL="786384" indent="-182880" algn="l" defTabSz="1018824" rtl="0" eaLnBrk="1" latinLnBrk="0" hangingPunct="1">
              <a:lnSpc>
                <a:spcPct val="110000"/>
              </a:lnSpc>
              <a:spcBef>
                <a:spcPts val="600"/>
              </a:spcBef>
              <a:buFont typeface="Avenir LT 55 Roman" panose="020B0503020000020003" pitchFamily="34" charset="0"/>
              <a:buChar char="–"/>
              <a:defRPr sz="1800" kern="1200" baseline="0">
                <a:solidFill>
                  <a:schemeClr val="tx1"/>
                </a:solidFill>
                <a:latin typeface="Avenir LT 35 Light" panose="020B0303020000020003" pitchFamily="34" charset="0"/>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171450" indent="-171450">
              <a:spcAft>
                <a:spcPts val="600"/>
              </a:spcAft>
              <a:buClr>
                <a:schemeClr val="accent1"/>
              </a:buClr>
              <a:buFont typeface="Wingdings" panose="05000000000000000000" pitchFamily="2" charset="2"/>
              <a:buChar char="§"/>
            </a:pPr>
            <a:r>
              <a:rPr lang="en-US" sz="1100" dirty="0">
                <a:latin typeface="Open Sans" panose="020B0606030504020204" pitchFamily="34" charset="0"/>
                <a:ea typeface="Open Sans" panose="020B0606030504020204" pitchFamily="34" charset="0"/>
                <a:cs typeface="Open Sans" panose="020B0606030504020204" pitchFamily="34" charset="0"/>
              </a:rPr>
              <a:t>The US equity market posted negative returns for the quarter and underperformed both non-US developed and emerging markets.</a:t>
            </a:r>
          </a:p>
          <a:p>
            <a:pPr marL="171450" indent="-171450">
              <a:spcAft>
                <a:spcPts val="600"/>
              </a:spcAft>
              <a:buClr>
                <a:schemeClr val="accent1"/>
              </a:buClr>
              <a:buFont typeface="Wingdings" panose="05000000000000000000" pitchFamily="2" charset="2"/>
              <a:buChar char="§"/>
            </a:pPr>
            <a:r>
              <a:rPr lang="en-US" sz="1100" dirty="0">
                <a:latin typeface="Open Sans" panose="020B0606030504020204" pitchFamily="34" charset="0"/>
                <a:ea typeface="Open Sans" panose="020B0606030504020204" pitchFamily="34" charset="0"/>
                <a:cs typeface="Open Sans" panose="020B0606030504020204" pitchFamily="34" charset="0"/>
              </a:rPr>
              <a:t>Value outperformed growth.</a:t>
            </a:r>
          </a:p>
          <a:p>
            <a:pPr marL="171450" indent="-171450">
              <a:spcAft>
                <a:spcPts val="600"/>
              </a:spcAft>
              <a:buClr>
                <a:schemeClr val="accent1"/>
              </a:buClr>
              <a:buFont typeface="Wingdings" panose="05000000000000000000" pitchFamily="2" charset="2"/>
              <a:buChar char="§"/>
            </a:pPr>
            <a:r>
              <a:rPr lang="en-US" sz="1100" dirty="0">
                <a:latin typeface="Open Sans" panose="020B0606030504020204" pitchFamily="34" charset="0"/>
                <a:ea typeface="Open Sans" panose="020B0606030504020204" pitchFamily="34" charset="0"/>
                <a:cs typeface="Open Sans" panose="020B0606030504020204" pitchFamily="34" charset="0"/>
              </a:rPr>
              <a:t>Small caps outperformed large caps.</a:t>
            </a:r>
          </a:p>
          <a:p>
            <a:pPr marL="171450" indent="-171450">
              <a:spcAft>
                <a:spcPts val="600"/>
              </a:spcAft>
              <a:buClr>
                <a:schemeClr val="accent1"/>
              </a:buClr>
              <a:buFont typeface="Wingdings" panose="05000000000000000000" pitchFamily="2" charset="2"/>
              <a:buChar char="§"/>
            </a:pPr>
            <a:r>
              <a:rPr lang="en-US" sz="1100" dirty="0">
                <a:latin typeface="Open Sans" panose="020B0606030504020204" pitchFamily="34" charset="0"/>
                <a:ea typeface="Open Sans" panose="020B0606030504020204" pitchFamily="34" charset="0"/>
                <a:cs typeface="Open Sans" panose="020B0606030504020204" pitchFamily="34" charset="0"/>
              </a:rPr>
              <a:t>REIT indices outperformed equity market indices.</a:t>
            </a:r>
          </a:p>
        </p:txBody>
      </p:sp>
      <p:sp>
        <p:nvSpPr>
          <p:cNvPr id="9" name="TextBox 8">
            <a:extLst>
              <a:ext uri="{FF2B5EF4-FFF2-40B4-BE49-F238E27FC236}">
                <a16:creationId xmlns:a16="http://schemas.microsoft.com/office/drawing/2014/main" id="{017439D8-E5EC-72DE-C284-B245EB82ACB2}"/>
              </a:ext>
            </a:extLst>
          </p:cNvPr>
          <p:cNvSpPr txBox="1"/>
          <p:nvPr/>
        </p:nvSpPr>
        <p:spPr bwMode="auto">
          <a:xfrm>
            <a:off x="525456" y="4166928"/>
            <a:ext cx="276225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rtlCol="0">
            <a:spAutoFit/>
          </a:bodyPr>
          <a:lstStyle>
            <a:defPPr>
              <a:defRPr lang="en-US"/>
            </a:defPPr>
            <a:lvl1pPr marL="0" algn="l" defTabSz="1018228" rtl="0" eaLnBrk="1" latinLnBrk="0" hangingPunct="1">
              <a:defRPr sz="2000" kern="1200">
                <a:solidFill>
                  <a:schemeClr val="tx1"/>
                </a:solidFill>
                <a:latin typeface="+mn-lt"/>
                <a:ea typeface="+mn-ea"/>
                <a:cs typeface="+mn-cs"/>
              </a:defRPr>
            </a:lvl1pPr>
            <a:lvl2pPr marL="509115" algn="l" defTabSz="1018228" rtl="0" eaLnBrk="1" latinLnBrk="0" hangingPunct="1">
              <a:defRPr sz="2000" kern="1200">
                <a:solidFill>
                  <a:schemeClr val="tx1"/>
                </a:solidFill>
                <a:latin typeface="+mn-lt"/>
                <a:ea typeface="+mn-ea"/>
                <a:cs typeface="+mn-cs"/>
              </a:defRPr>
            </a:lvl2pPr>
            <a:lvl3pPr marL="1018228" algn="l" defTabSz="1018228" rtl="0" eaLnBrk="1" latinLnBrk="0" hangingPunct="1">
              <a:defRPr sz="2000" kern="1200">
                <a:solidFill>
                  <a:schemeClr val="tx1"/>
                </a:solidFill>
                <a:latin typeface="+mn-lt"/>
                <a:ea typeface="+mn-ea"/>
                <a:cs typeface="+mn-cs"/>
              </a:defRPr>
            </a:lvl3pPr>
            <a:lvl4pPr marL="1527344" algn="l" defTabSz="1018228" rtl="0" eaLnBrk="1" latinLnBrk="0" hangingPunct="1">
              <a:defRPr sz="2000" kern="1200">
                <a:solidFill>
                  <a:schemeClr val="tx1"/>
                </a:solidFill>
                <a:latin typeface="+mn-lt"/>
                <a:ea typeface="+mn-ea"/>
                <a:cs typeface="+mn-cs"/>
              </a:defRPr>
            </a:lvl4pPr>
            <a:lvl5pPr marL="2036458" algn="l" defTabSz="1018228" rtl="0" eaLnBrk="1" latinLnBrk="0" hangingPunct="1">
              <a:defRPr sz="2000" kern="1200">
                <a:solidFill>
                  <a:schemeClr val="tx1"/>
                </a:solidFill>
                <a:latin typeface="+mn-lt"/>
                <a:ea typeface="+mn-ea"/>
                <a:cs typeface="+mn-cs"/>
              </a:defRPr>
            </a:lvl5pPr>
            <a:lvl6pPr marL="2545574" algn="l" defTabSz="1018228" rtl="0" eaLnBrk="1" latinLnBrk="0" hangingPunct="1">
              <a:defRPr sz="2000" kern="1200">
                <a:solidFill>
                  <a:schemeClr val="tx1"/>
                </a:solidFill>
                <a:latin typeface="+mn-lt"/>
                <a:ea typeface="+mn-ea"/>
                <a:cs typeface="+mn-cs"/>
              </a:defRPr>
            </a:lvl6pPr>
            <a:lvl7pPr marL="3054686" algn="l" defTabSz="1018228" rtl="0" eaLnBrk="1" latinLnBrk="0" hangingPunct="1">
              <a:defRPr sz="2000" kern="1200">
                <a:solidFill>
                  <a:schemeClr val="tx1"/>
                </a:solidFill>
                <a:latin typeface="+mn-lt"/>
                <a:ea typeface="+mn-ea"/>
                <a:cs typeface="+mn-cs"/>
              </a:defRPr>
            </a:lvl7pPr>
            <a:lvl8pPr marL="3563802" algn="l" defTabSz="1018228" rtl="0" eaLnBrk="1" latinLnBrk="0" hangingPunct="1">
              <a:defRPr sz="2000" kern="1200">
                <a:solidFill>
                  <a:schemeClr val="tx1"/>
                </a:solidFill>
                <a:latin typeface="+mn-lt"/>
                <a:ea typeface="+mn-ea"/>
                <a:cs typeface="+mn-cs"/>
              </a:defRPr>
            </a:lvl8pPr>
            <a:lvl9pPr marL="4072914" algn="l" defTabSz="1018228" rtl="0" eaLnBrk="1" latinLnBrk="0" hangingPunct="1">
              <a:defRPr sz="2000" kern="1200">
                <a:solidFill>
                  <a:schemeClr val="tx1"/>
                </a:solidFill>
                <a:latin typeface="+mn-lt"/>
                <a:ea typeface="+mn-ea"/>
                <a:cs typeface="+mn-cs"/>
              </a:defRPr>
            </a:lvl9pPr>
          </a:lstStyle>
          <a:p>
            <a:pPr algn="l" defTabSz="914400" fontAlgn="base">
              <a:spcBef>
                <a:spcPct val="0"/>
              </a:spcBef>
              <a:spcAft>
                <a:spcPct val="0"/>
              </a:spcAft>
            </a:pPr>
            <a:r>
              <a:rPr lang="en-US" sz="1050" b="1" dirty="0">
                <a:latin typeface="Open Sans" panose="020B0606030504020204" pitchFamily="34" charset="0"/>
                <a:ea typeface="Open Sans" panose="020B0606030504020204" pitchFamily="34" charset="0"/>
                <a:cs typeface="Open Sans" panose="020B0606030504020204" pitchFamily="34" charset="0"/>
              </a:rPr>
              <a:t>World Market Capitalization</a:t>
            </a:r>
          </a:p>
        </p:txBody>
      </p:sp>
      <p:sp>
        <p:nvSpPr>
          <p:cNvPr id="10" name="TextBox 9">
            <a:extLst>
              <a:ext uri="{FF2B5EF4-FFF2-40B4-BE49-F238E27FC236}">
                <a16:creationId xmlns:a16="http://schemas.microsoft.com/office/drawing/2014/main" id="{2EA2A50E-5215-2688-3FFD-E5A3C1C55729}"/>
              </a:ext>
            </a:extLst>
          </p:cNvPr>
          <p:cNvSpPr txBox="1"/>
          <p:nvPr/>
        </p:nvSpPr>
        <p:spPr bwMode="auto">
          <a:xfrm>
            <a:off x="4280846" y="4170927"/>
            <a:ext cx="276225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rtlCol="0">
            <a:spAutoFit/>
          </a:bodyPr>
          <a:lstStyle>
            <a:defPPr>
              <a:defRPr lang="en-US"/>
            </a:defPPr>
            <a:lvl1pPr marL="0" algn="l" defTabSz="1018228" rtl="0" eaLnBrk="1" latinLnBrk="0" hangingPunct="1">
              <a:defRPr sz="2000" kern="1200">
                <a:solidFill>
                  <a:schemeClr val="tx1"/>
                </a:solidFill>
                <a:latin typeface="+mn-lt"/>
                <a:ea typeface="+mn-ea"/>
                <a:cs typeface="+mn-cs"/>
              </a:defRPr>
            </a:lvl1pPr>
            <a:lvl2pPr marL="509115" algn="l" defTabSz="1018228" rtl="0" eaLnBrk="1" latinLnBrk="0" hangingPunct="1">
              <a:defRPr sz="2000" kern="1200">
                <a:solidFill>
                  <a:schemeClr val="tx1"/>
                </a:solidFill>
                <a:latin typeface="+mn-lt"/>
                <a:ea typeface="+mn-ea"/>
                <a:cs typeface="+mn-cs"/>
              </a:defRPr>
            </a:lvl2pPr>
            <a:lvl3pPr marL="1018228" algn="l" defTabSz="1018228" rtl="0" eaLnBrk="1" latinLnBrk="0" hangingPunct="1">
              <a:defRPr sz="2000" kern="1200">
                <a:solidFill>
                  <a:schemeClr val="tx1"/>
                </a:solidFill>
                <a:latin typeface="+mn-lt"/>
                <a:ea typeface="+mn-ea"/>
                <a:cs typeface="+mn-cs"/>
              </a:defRPr>
            </a:lvl3pPr>
            <a:lvl4pPr marL="1527344" algn="l" defTabSz="1018228" rtl="0" eaLnBrk="1" latinLnBrk="0" hangingPunct="1">
              <a:defRPr sz="2000" kern="1200">
                <a:solidFill>
                  <a:schemeClr val="tx1"/>
                </a:solidFill>
                <a:latin typeface="+mn-lt"/>
                <a:ea typeface="+mn-ea"/>
                <a:cs typeface="+mn-cs"/>
              </a:defRPr>
            </a:lvl4pPr>
            <a:lvl5pPr marL="2036458" algn="l" defTabSz="1018228" rtl="0" eaLnBrk="1" latinLnBrk="0" hangingPunct="1">
              <a:defRPr sz="2000" kern="1200">
                <a:solidFill>
                  <a:schemeClr val="tx1"/>
                </a:solidFill>
                <a:latin typeface="+mn-lt"/>
                <a:ea typeface="+mn-ea"/>
                <a:cs typeface="+mn-cs"/>
              </a:defRPr>
            </a:lvl5pPr>
            <a:lvl6pPr marL="2545574" algn="l" defTabSz="1018228" rtl="0" eaLnBrk="1" latinLnBrk="0" hangingPunct="1">
              <a:defRPr sz="2000" kern="1200">
                <a:solidFill>
                  <a:schemeClr val="tx1"/>
                </a:solidFill>
                <a:latin typeface="+mn-lt"/>
                <a:ea typeface="+mn-ea"/>
                <a:cs typeface="+mn-cs"/>
              </a:defRPr>
            </a:lvl6pPr>
            <a:lvl7pPr marL="3054686" algn="l" defTabSz="1018228" rtl="0" eaLnBrk="1" latinLnBrk="0" hangingPunct="1">
              <a:defRPr sz="2000" kern="1200">
                <a:solidFill>
                  <a:schemeClr val="tx1"/>
                </a:solidFill>
                <a:latin typeface="+mn-lt"/>
                <a:ea typeface="+mn-ea"/>
                <a:cs typeface="+mn-cs"/>
              </a:defRPr>
            </a:lvl7pPr>
            <a:lvl8pPr marL="3563802" algn="l" defTabSz="1018228" rtl="0" eaLnBrk="1" latinLnBrk="0" hangingPunct="1">
              <a:defRPr sz="2000" kern="1200">
                <a:solidFill>
                  <a:schemeClr val="tx1"/>
                </a:solidFill>
                <a:latin typeface="+mn-lt"/>
                <a:ea typeface="+mn-ea"/>
                <a:cs typeface="+mn-cs"/>
              </a:defRPr>
            </a:lvl8pPr>
            <a:lvl9pPr marL="4072914" algn="l" defTabSz="1018228" rtl="0" eaLnBrk="1" latinLnBrk="0" hangingPunct="1">
              <a:defRPr sz="2000" kern="1200">
                <a:solidFill>
                  <a:schemeClr val="tx1"/>
                </a:solidFill>
                <a:latin typeface="+mn-lt"/>
                <a:ea typeface="+mn-ea"/>
                <a:cs typeface="+mn-cs"/>
              </a:defRPr>
            </a:lvl9pPr>
          </a:lstStyle>
          <a:p>
            <a:pPr algn="l" defTabSz="914400" fontAlgn="base">
              <a:spcBef>
                <a:spcPct val="0"/>
              </a:spcBef>
              <a:spcAft>
                <a:spcPct val="0"/>
              </a:spcAft>
            </a:pPr>
            <a:r>
              <a:rPr lang="en-US" sz="1050" b="1" dirty="0">
                <a:latin typeface="Open Sans" panose="020B0606030504020204" pitchFamily="34" charset="0"/>
                <a:ea typeface="Open Sans" panose="020B0606030504020204" pitchFamily="34" charset="0"/>
                <a:cs typeface="Open Sans" panose="020B0606030504020204" pitchFamily="34" charset="0"/>
              </a:rPr>
              <a:t>Periodic Returns (%)</a:t>
            </a:r>
          </a:p>
        </p:txBody>
      </p:sp>
      <p:sp>
        <p:nvSpPr>
          <p:cNvPr id="11" name="TextBox 10">
            <a:extLst>
              <a:ext uri="{FF2B5EF4-FFF2-40B4-BE49-F238E27FC236}">
                <a16:creationId xmlns:a16="http://schemas.microsoft.com/office/drawing/2014/main" id="{8023024D-E24C-35C6-1350-09F9F2A7D8B4}"/>
              </a:ext>
            </a:extLst>
          </p:cNvPr>
          <p:cNvSpPr txBox="1"/>
          <p:nvPr/>
        </p:nvSpPr>
        <p:spPr bwMode="auto">
          <a:xfrm>
            <a:off x="1979771" y="4592557"/>
            <a:ext cx="1252537" cy="434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1018228" rtl="0" eaLnBrk="1" latinLnBrk="0" hangingPunct="1">
              <a:defRPr sz="2000" kern="1200">
                <a:solidFill>
                  <a:schemeClr val="tx1"/>
                </a:solidFill>
                <a:latin typeface="+mn-lt"/>
                <a:ea typeface="+mn-ea"/>
                <a:cs typeface="+mn-cs"/>
              </a:defRPr>
            </a:lvl1pPr>
            <a:lvl2pPr marL="509115" algn="l" defTabSz="1018228" rtl="0" eaLnBrk="1" latinLnBrk="0" hangingPunct="1">
              <a:defRPr sz="2000" kern="1200">
                <a:solidFill>
                  <a:schemeClr val="tx1"/>
                </a:solidFill>
                <a:latin typeface="+mn-lt"/>
                <a:ea typeface="+mn-ea"/>
                <a:cs typeface="+mn-cs"/>
              </a:defRPr>
            </a:lvl2pPr>
            <a:lvl3pPr marL="1018228" algn="l" defTabSz="1018228" rtl="0" eaLnBrk="1" latinLnBrk="0" hangingPunct="1">
              <a:defRPr sz="2000" kern="1200">
                <a:solidFill>
                  <a:schemeClr val="tx1"/>
                </a:solidFill>
                <a:latin typeface="+mn-lt"/>
                <a:ea typeface="+mn-ea"/>
                <a:cs typeface="+mn-cs"/>
              </a:defRPr>
            </a:lvl3pPr>
            <a:lvl4pPr marL="1527344" algn="l" defTabSz="1018228" rtl="0" eaLnBrk="1" latinLnBrk="0" hangingPunct="1">
              <a:defRPr sz="2000" kern="1200">
                <a:solidFill>
                  <a:schemeClr val="tx1"/>
                </a:solidFill>
                <a:latin typeface="+mn-lt"/>
                <a:ea typeface="+mn-ea"/>
                <a:cs typeface="+mn-cs"/>
              </a:defRPr>
            </a:lvl4pPr>
            <a:lvl5pPr marL="2036458" algn="l" defTabSz="1018228" rtl="0" eaLnBrk="1" latinLnBrk="0" hangingPunct="1">
              <a:defRPr sz="2000" kern="1200">
                <a:solidFill>
                  <a:schemeClr val="tx1"/>
                </a:solidFill>
                <a:latin typeface="+mn-lt"/>
                <a:ea typeface="+mn-ea"/>
                <a:cs typeface="+mn-cs"/>
              </a:defRPr>
            </a:lvl5pPr>
            <a:lvl6pPr marL="2545574" algn="l" defTabSz="1018228" rtl="0" eaLnBrk="1" latinLnBrk="0" hangingPunct="1">
              <a:defRPr sz="2000" kern="1200">
                <a:solidFill>
                  <a:schemeClr val="tx1"/>
                </a:solidFill>
                <a:latin typeface="+mn-lt"/>
                <a:ea typeface="+mn-ea"/>
                <a:cs typeface="+mn-cs"/>
              </a:defRPr>
            </a:lvl6pPr>
            <a:lvl7pPr marL="3054686" algn="l" defTabSz="1018228" rtl="0" eaLnBrk="1" latinLnBrk="0" hangingPunct="1">
              <a:defRPr sz="2000" kern="1200">
                <a:solidFill>
                  <a:schemeClr val="tx1"/>
                </a:solidFill>
                <a:latin typeface="+mn-lt"/>
                <a:ea typeface="+mn-ea"/>
                <a:cs typeface="+mn-cs"/>
              </a:defRPr>
            </a:lvl7pPr>
            <a:lvl8pPr marL="3563802" algn="l" defTabSz="1018228" rtl="0" eaLnBrk="1" latinLnBrk="0" hangingPunct="1">
              <a:defRPr sz="2000" kern="1200">
                <a:solidFill>
                  <a:schemeClr val="tx1"/>
                </a:solidFill>
                <a:latin typeface="+mn-lt"/>
                <a:ea typeface="+mn-ea"/>
                <a:cs typeface="+mn-cs"/>
              </a:defRPr>
            </a:lvl8pPr>
            <a:lvl9pPr marL="4072914" algn="l" defTabSz="1018228" rtl="0" eaLnBrk="1" latinLnBrk="0" hangingPunct="1">
              <a:defRPr sz="2000" kern="1200">
                <a:solidFill>
                  <a:schemeClr val="tx1"/>
                </a:solidFill>
                <a:latin typeface="+mn-lt"/>
                <a:ea typeface="+mn-ea"/>
                <a:cs typeface="+mn-cs"/>
              </a:defRPr>
            </a:lvl9pPr>
          </a:lstStyle>
          <a:p>
            <a:pPr>
              <a:lnSpc>
                <a:spcPct val="110000"/>
              </a:lnSpc>
            </a:pPr>
            <a:r>
              <a:rPr lang="en-US" sz="1050" b="1" dirty="0">
                <a:solidFill>
                  <a:schemeClr val="tx2"/>
                </a:solidFill>
                <a:latin typeface="Open Sans" panose="020B0606030504020204" pitchFamily="34" charset="0"/>
                <a:ea typeface="Open Sans" panose="020B0606030504020204" pitchFamily="34" charset="0"/>
                <a:cs typeface="Open Sans" panose="020B0606030504020204" pitchFamily="34" charset="0"/>
              </a:rPr>
              <a:t>US Market</a:t>
            </a:r>
            <a:endParaRPr lang="en-US" sz="1100"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a:lnSpc>
                <a:spcPct val="110000"/>
              </a:lnSpc>
            </a:pPr>
            <a:r>
              <a:rPr lang="en-US" sz="1000" dirty="0">
                <a:latin typeface="Open Sans" panose="020B0606030504020204" pitchFamily="34" charset="0"/>
                <a:ea typeface="Open Sans" panose="020B0606030504020204" pitchFamily="34" charset="0"/>
                <a:cs typeface="Open Sans" panose="020B0606030504020204" pitchFamily="34" charset="0"/>
              </a:rPr>
              <a:t>$62.6 trillion</a:t>
            </a:r>
          </a:p>
        </p:txBody>
      </p:sp>
      <p:sp>
        <p:nvSpPr>
          <p:cNvPr id="12" name="TextBox 11">
            <a:extLst>
              <a:ext uri="{FF2B5EF4-FFF2-40B4-BE49-F238E27FC236}">
                <a16:creationId xmlns:a16="http://schemas.microsoft.com/office/drawing/2014/main" id="{C684037F-1548-A105-C362-BD7D153E09E7}"/>
              </a:ext>
            </a:extLst>
          </p:cNvPr>
          <p:cNvSpPr txBox="1"/>
          <p:nvPr/>
        </p:nvSpPr>
        <p:spPr bwMode="auto">
          <a:xfrm>
            <a:off x="4280846" y="1843571"/>
            <a:ext cx="276225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rtlCol="0">
            <a:spAutoFit/>
          </a:bodyPr>
          <a:lstStyle>
            <a:defPPr>
              <a:defRPr lang="en-US"/>
            </a:defPPr>
            <a:lvl1pPr marL="0" algn="l" defTabSz="1018228" rtl="0" eaLnBrk="1" latinLnBrk="0" hangingPunct="1">
              <a:defRPr sz="2000" kern="1200">
                <a:solidFill>
                  <a:schemeClr val="tx1"/>
                </a:solidFill>
                <a:latin typeface="+mn-lt"/>
                <a:ea typeface="+mn-ea"/>
                <a:cs typeface="+mn-cs"/>
              </a:defRPr>
            </a:lvl1pPr>
            <a:lvl2pPr marL="509115" algn="l" defTabSz="1018228" rtl="0" eaLnBrk="1" latinLnBrk="0" hangingPunct="1">
              <a:defRPr sz="2000" kern="1200">
                <a:solidFill>
                  <a:schemeClr val="tx1"/>
                </a:solidFill>
                <a:latin typeface="+mn-lt"/>
                <a:ea typeface="+mn-ea"/>
                <a:cs typeface="+mn-cs"/>
              </a:defRPr>
            </a:lvl2pPr>
            <a:lvl3pPr marL="1018228" algn="l" defTabSz="1018228" rtl="0" eaLnBrk="1" latinLnBrk="0" hangingPunct="1">
              <a:defRPr sz="2000" kern="1200">
                <a:solidFill>
                  <a:schemeClr val="tx1"/>
                </a:solidFill>
                <a:latin typeface="+mn-lt"/>
                <a:ea typeface="+mn-ea"/>
                <a:cs typeface="+mn-cs"/>
              </a:defRPr>
            </a:lvl3pPr>
            <a:lvl4pPr marL="1527344" algn="l" defTabSz="1018228" rtl="0" eaLnBrk="1" latinLnBrk="0" hangingPunct="1">
              <a:defRPr sz="2000" kern="1200">
                <a:solidFill>
                  <a:schemeClr val="tx1"/>
                </a:solidFill>
                <a:latin typeface="+mn-lt"/>
                <a:ea typeface="+mn-ea"/>
                <a:cs typeface="+mn-cs"/>
              </a:defRPr>
            </a:lvl4pPr>
            <a:lvl5pPr marL="2036458" algn="l" defTabSz="1018228" rtl="0" eaLnBrk="1" latinLnBrk="0" hangingPunct="1">
              <a:defRPr sz="2000" kern="1200">
                <a:solidFill>
                  <a:schemeClr val="tx1"/>
                </a:solidFill>
                <a:latin typeface="+mn-lt"/>
                <a:ea typeface="+mn-ea"/>
                <a:cs typeface="+mn-cs"/>
              </a:defRPr>
            </a:lvl5pPr>
            <a:lvl6pPr marL="2545574" algn="l" defTabSz="1018228" rtl="0" eaLnBrk="1" latinLnBrk="0" hangingPunct="1">
              <a:defRPr sz="2000" kern="1200">
                <a:solidFill>
                  <a:schemeClr val="tx1"/>
                </a:solidFill>
                <a:latin typeface="+mn-lt"/>
                <a:ea typeface="+mn-ea"/>
                <a:cs typeface="+mn-cs"/>
              </a:defRPr>
            </a:lvl6pPr>
            <a:lvl7pPr marL="3054686" algn="l" defTabSz="1018228" rtl="0" eaLnBrk="1" latinLnBrk="0" hangingPunct="1">
              <a:defRPr sz="2000" kern="1200">
                <a:solidFill>
                  <a:schemeClr val="tx1"/>
                </a:solidFill>
                <a:latin typeface="+mn-lt"/>
                <a:ea typeface="+mn-ea"/>
                <a:cs typeface="+mn-cs"/>
              </a:defRPr>
            </a:lvl7pPr>
            <a:lvl8pPr marL="3563802" algn="l" defTabSz="1018228" rtl="0" eaLnBrk="1" latinLnBrk="0" hangingPunct="1">
              <a:defRPr sz="2000" kern="1200">
                <a:solidFill>
                  <a:schemeClr val="tx1"/>
                </a:solidFill>
                <a:latin typeface="+mn-lt"/>
                <a:ea typeface="+mn-ea"/>
                <a:cs typeface="+mn-cs"/>
              </a:defRPr>
            </a:lvl8pPr>
            <a:lvl9pPr marL="4072914" algn="l" defTabSz="1018228" rtl="0" eaLnBrk="1" latinLnBrk="0" hangingPunct="1">
              <a:defRPr sz="2000" kern="1200">
                <a:solidFill>
                  <a:schemeClr val="tx1"/>
                </a:solidFill>
                <a:latin typeface="+mn-lt"/>
                <a:ea typeface="+mn-ea"/>
                <a:cs typeface="+mn-cs"/>
              </a:defRPr>
            </a:lvl9pPr>
          </a:lstStyle>
          <a:p>
            <a:pPr algn="l" defTabSz="914400" fontAlgn="base">
              <a:spcBef>
                <a:spcPct val="0"/>
              </a:spcBef>
              <a:spcAft>
                <a:spcPct val="0"/>
              </a:spcAft>
            </a:pPr>
            <a:r>
              <a:rPr lang="en-US" sz="1050" b="1" dirty="0">
                <a:latin typeface="Open Sans" panose="020B0606030504020204" pitchFamily="34" charset="0"/>
                <a:ea typeface="Open Sans" panose="020B0606030504020204" pitchFamily="34" charset="0"/>
                <a:cs typeface="Open Sans" panose="020B0606030504020204" pitchFamily="34" charset="0"/>
              </a:rPr>
              <a:t>Ranked Returns (%)</a:t>
            </a:r>
          </a:p>
        </p:txBody>
      </p:sp>
      <p:graphicFrame>
        <p:nvGraphicFramePr>
          <p:cNvPr id="13" name="Table 12">
            <a:extLst>
              <a:ext uri="{FF2B5EF4-FFF2-40B4-BE49-F238E27FC236}">
                <a16:creationId xmlns:a16="http://schemas.microsoft.com/office/drawing/2014/main" id="{6E667D3A-64F2-0240-46FD-952EC84D7FA0}"/>
              </a:ext>
            </a:extLst>
          </p:cNvPr>
          <p:cNvGraphicFramePr>
            <a:graphicFrameLocks noGrp="1"/>
          </p:cNvGraphicFramePr>
          <p:nvPr>
            <p:extLst>
              <p:ext uri="{D42A27DB-BD31-4B8C-83A1-F6EECF244321}">
                <p14:modId xmlns:p14="http://schemas.microsoft.com/office/powerpoint/2010/main" val="2671979798"/>
              </p:ext>
            </p:extLst>
          </p:nvPr>
        </p:nvGraphicFramePr>
        <p:xfrm>
          <a:off x="4347380" y="2100696"/>
          <a:ext cx="843745" cy="1728713"/>
        </p:xfrm>
        <a:graphic>
          <a:graphicData uri="http://schemas.openxmlformats.org/drawingml/2006/table">
            <a:tbl>
              <a:tblPr>
                <a:tableStyleId>{5C22544A-7EE6-4342-B048-85BDC9FD1C3A}</a:tableStyleId>
              </a:tblPr>
              <a:tblGrid>
                <a:gridCol w="843745">
                  <a:extLst>
                    <a:ext uri="{9D8B030D-6E8A-4147-A177-3AD203B41FA5}">
                      <a16:colId xmlns:a16="http://schemas.microsoft.com/office/drawing/2014/main" val="20000"/>
                    </a:ext>
                  </a:extLst>
                </a:gridCol>
              </a:tblGrid>
              <a:tr h="246959">
                <a:tc>
                  <a:txBody>
                    <a:bodyPr/>
                    <a:lstStyle/>
                    <a:p>
                      <a:pPr algn="l" fontAlgn="b"/>
                      <a:r>
                        <a:rPr lang="en-US" sz="900" b="0" i="0" u="none" strike="noStrike" kern="12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Small Value</a:t>
                      </a:r>
                    </a:p>
                  </a:txBody>
                  <a:tcPr marL="46800" marR="7168" marT="0" marB="0"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46959">
                <a:tc>
                  <a:txBody>
                    <a:bodyPr/>
                    <a:lstStyle/>
                    <a:p>
                      <a:pPr algn="l" fontAlgn="b"/>
                      <a:r>
                        <a:rPr lang="en-GB" sz="900" b="0" i="0" u="none" strike="noStrike" kern="12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Large Value</a:t>
                      </a:r>
                      <a:endParaRPr lang="en-US" sz="900" b="0" i="0" u="none" strike="noStrike" kern="120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46800" marR="7168" marT="0" marB="0" anchor="ctr">
                    <a:lnL w="12700" cmpd="sng">
                      <a:noFill/>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46959">
                <a:tc>
                  <a:txBody>
                    <a:bodyPr/>
                    <a:lstStyle/>
                    <a:p>
                      <a:pPr algn="l" fontAlgn="b"/>
                      <a:r>
                        <a:rPr lang="en-GB" sz="900" b="0" i="0" u="none" strike="noStrike" kern="12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Small Cap</a:t>
                      </a:r>
                    </a:p>
                  </a:txBody>
                  <a:tcPr marL="46800" marR="7168" marT="0" marB="0" anchor="ctr">
                    <a:lnL w="12700" cmpd="sng">
                      <a:noFill/>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46959">
                <a:tc>
                  <a:txBody>
                    <a:bodyPr/>
                    <a:lstStyle/>
                    <a:p>
                      <a:pPr algn="l" fontAlgn="b"/>
                      <a:r>
                        <a:rPr lang="en-GB" sz="900" b="0" i="0" u="none" strike="noStrike" kern="12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Small Growth</a:t>
                      </a:r>
                    </a:p>
                  </a:txBody>
                  <a:tcPr marL="46800" marR="7168" marT="0" marB="0" anchor="ctr">
                    <a:lnL w="12700" cmpd="sng">
                      <a:noFill/>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70949891"/>
                  </a:ext>
                </a:extLst>
              </a:tr>
              <a:tr h="246959">
                <a:tc>
                  <a:txBody>
                    <a:bodyPr/>
                    <a:lstStyle/>
                    <a:p>
                      <a:pPr algn="l" fontAlgn="b"/>
                      <a:r>
                        <a:rPr lang="en-GB" sz="900" b="0" i="0" u="none" strike="noStrike" kern="12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Marketwide</a:t>
                      </a:r>
                    </a:p>
                  </a:txBody>
                  <a:tcPr marL="46800" marR="7168" marT="0" marB="0" anchor="ctr">
                    <a:lnL w="12700" cmpd="sng">
                      <a:noFill/>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82053661"/>
                  </a:ext>
                </a:extLst>
              </a:tr>
              <a:tr h="246959">
                <a:tc>
                  <a:txBody>
                    <a:bodyPr/>
                    <a:lstStyle/>
                    <a:p>
                      <a:pPr algn="l" fontAlgn="b"/>
                      <a:r>
                        <a:rPr lang="en-GB" sz="900" b="0" i="0" u="none" strike="noStrike" kern="12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Large Cap</a:t>
                      </a:r>
                    </a:p>
                  </a:txBody>
                  <a:tcPr marL="46800" marR="7168" marT="0" marB="0" anchor="ctr">
                    <a:lnL w="12700" cmpd="sng">
                      <a:noFill/>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23226617"/>
                  </a:ext>
                </a:extLst>
              </a:tr>
              <a:tr h="246959">
                <a:tc>
                  <a:txBody>
                    <a:bodyPr/>
                    <a:lstStyle/>
                    <a:p>
                      <a:pPr algn="l" fontAlgn="b"/>
                      <a:r>
                        <a:rPr lang="en-GB" sz="900" b="0" i="0" u="none" strike="noStrike" kern="12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Large Growth</a:t>
                      </a:r>
                    </a:p>
                  </a:txBody>
                  <a:tcPr marL="46800" marR="7168" marT="0" marB="0" anchor="ctr">
                    <a:lnL w="12700" cmpd="sng">
                      <a:noFill/>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07886944"/>
                  </a:ext>
                </a:extLst>
              </a:tr>
            </a:tbl>
          </a:graphicData>
        </a:graphic>
      </p:graphicFrame>
      <p:graphicFrame>
        <p:nvGraphicFramePr>
          <p:cNvPr id="14" name="Chart 13">
            <a:extLst>
              <a:ext uri="{FF2B5EF4-FFF2-40B4-BE49-F238E27FC236}">
                <a16:creationId xmlns:a16="http://schemas.microsoft.com/office/drawing/2014/main" id="{3607C061-E53C-2E97-8491-3097A47903A1}"/>
              </a:ext>
            </a:extLst>
          </p:cNvPr>
          <p:cNvGraphicFramePr/>
          <p:nvPr>
            <p:extLst>
              <p:ext uri="{D42A27DB-BD31-4B8C-83A1-F6EECF244321}">
                <p14:modId xmlns:p14="http://schemas.microsoft.com/office/powerpoint/2010/main" val="3679271597"/>
              </p:ext>
            </p:extLst>
          </p:nvPr>
        </p:nvGraphicFramePr>
        <p:xfrm>
          <a:off x="5266944" y="2002536"/>
          <a:ext cx="4176692" cy="18729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a:extLst>
              <a:ext uri="{FF2B5EF4-FFF2-40B4-BE49-F238E27FC236}">
                <a16:creationId xmlns:a16="http://schemas.microsoft.com/office/drawing/2014/main" id="{34C66583-7D13-67B6-077E-2AF4E9E9A56E}"/>
              </a:ext>
            </a:extLst>
          </p:cNvPr>
          <p:cNvGraphicFramePr/>
          <p:nvPr>
            <p:extLst>
              <p:ext uri="{D42A27DB-BD31-4B8C-83A1-F6EECF244321}">
                <p14:modId xmlns:p14="http://schemas.microsoft.com/office/powerpoint/2010/main" val="221043574"/>
              </p:ext>
            </p:extLst>
          </p:nvPr>
        </p:nvGraphicFramePr>
        <p:xfrm>
          <a:off x="91440" y="4379976"/>
          <a:ext cx="2514600" cy="159270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57628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hidden="1"/>
          <p:cNvSpPr txBox="1"/>
          <p:nvPr/>
        </p:nvSpPr>
        <p:spPr>
          <a:xfrm>
            <a:off x="4267211" y="2645193"/>
            <a:ext cx="1219197" cy="233433"/>
          </a:xfrm>
          <a:prstGeom prst="rect">
            <a:avLst/>
          </a:prstGeom>
          <a:noFill/>
        </p:spPr>
        <p:txBody>
          <a:bodyPr wrap="square" lIns="91368" tIns="45682" rIns="91368" bIns="45682" rtlCol="0">
            <a:spAutoFit/>
          </a:bodyPr>
          <a:lstStyle/>
          <a:p>
            <a:pPr algn="r">
              <a:spcAft>
                <a:spcPts val="2400"/>
              </a:spcAft>
            </a:pPr>
            <a:r>
              <a:rPr lang="en-US" sz="900">
                <a:solidFill>
                  <a:prstClr val="white">
                    <a:lumMod val="50000"/>
                  </a:prstClr>
                </a:solidFill>
                <a:ea typeface="Verdana"/>
                <a:cs typeface="Arial"/>
              </a:rPr>
              <a:t>Value</a:t>
            </a:r>
          </a:p>
        </p:txBody>
      </p:sp>
      <p:grpSp>
        <p:nvGrpSpPr>
          <p:cNvPr id="33" name="Group 19" hidden="1"/>
          <p:cNvGrpSpPr/>
          <p:nvPr/>
        </p:nvGrpSpPr>
        <p:grpSpPr>
          <a:xfrm>
            <a:off x="7924800" y="381000"/>
            <a:ext cx="1676400" cy="533400"/>
            <a:chOff x="7924800" y="381000"/>
            <a:chExt cx="1676400" cy="533400"/>
          </a:xfrm>
        </p:grpSpPr>
        <p:sp>
          <p:nvSpPr>
            <p:cNvPr id="36" name="Rectangle 35"/>
            <p:cNvSpPr/>
            <p:nvPr/>
          </p:nvSpPr>
          <p:spPr>
            <a:xfrm>
              <a:off x="7924800" y="381000"/>
              <a:ext cx="1676400" cy="533400"/>
            </a:xfrm>
            <a:prstGeom prst="rect">
              <a:avLst/>
            </a:prstGeom>
            <a:noFill/>
            <a:ln>
              <a:solidFill>
                <a:schemeClr val="bg1">
                  <a:lumMod val="8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TextBox 36"/>
            <p:cNvSpPr txBox="1"/>
            <p:nvPr/>
          </p:nvSpPr>
          <p:spPr>
            <a:xfrm>
              <a:off x="7924800" y="457200"/>
              <a:ext cx="1676400" cy="400110"/>
            </a:xfrm>
            <a:prstGeom prst="rect">
              <a:avLst/>
            </a:prstGeom>
            <a:noFill/>
          </p:spPr>
          <p:txBody>
            <a:bodyPr wrap="square" rtlCol="0">
              <a:spAutoFit/>
            </a:bodyPr>
            <a:lstStyle/>
            <a:p>
              <a:pPr algn="ctr"/>
              <a:r>
                <a:rPr lang="en-US">
                  <a:solidFill>
                    <a:prstClr val="white">
                      <a:lumMod val="85000"/>
                    </a:prstClr>
                  </a:solidFill>
                </a:rPr>
                <a:t>Firm Logo</a:t>
              </a:r>
            </a:p>
          </p:txBody>
        </p:sp>
      </p:grpSp>
      <p:sp>
        <p:nvSpPr>
          <p:cNvPr id="48" name="TextBox 47" hidden="1"/>
          <p:cNvSpPr txBox="1"/>
          <p:nvPr/>
        </p:nvSpPr>
        <p:spPr>
          <a:xfrm>
            <a:off x="4265620" y="3200404"/>
            <a:ext cx="1219197" cy="233433"/>
          </a:xfrm>
          <a:prstGeom prst="rect">
            <a:avLst/>
          </a:prstGeom>
          <a:noFill/>
        </p:spPr>
        <p:txBody>
          <a:bodyPr wrap="square" lIns="91368" tIns="45682" rIns="91368" bIns="45682" rtlCol="0">
            <a:spAutoFit/>
          </a:bodyPr>
          <a:lstStyle/>
          <a:p>
            <a:pPr algn="r">
              <a:spcAft>
                <a:spcPts val="2400"/>
              </a:spcAft>
            </a:pPr>
            <a:r>
              <a:rPr lang="en-US" sz="900">
                <a:solidFill>
                  <a:prstClr val="white">
                    <a:lumMod val="50000"/>
                  </a:prstClr>
                </a:solidFill>
                <a:ea typeface="Verdana"/>
                <a:cs typeface="Arial"/>
              </a:rPr>
              <a:t>Large Cap</a:t>
            </a:r>
          </a:p>
        </p:txBody>
      </p:sp>
      <p:sp>
        <p:nvSpPr>
          <p:cNvPr id="51" name="TextBox 50" hidden="1"/>
          <p:cNvSpPr txBox="1"/>
          <p:nvPr/>
        </p:nvSpPr>
        <p:spPr>
          <a:xfrm>
            <a:off x="4267208" y="3731042"/>
            <a:ext cx="1219197" cy="233433"/>
          </a:xfrm>
          <a:prstGeom prst="rect">
            <a:avLst/>
          </a:prstGeom>
          <a:noFill/>
        </p:spPr>
        <p:txBody>
          <a:bodyPr wrap="square" lIns="91368" tIns="45682" rIns="91368" bIns="45682" rtlCol="0">
            <a:spAutoFit/>
          </a:bodyPr>
          <a:lstStyle/>
          <a:p>
            <a:pPr algn="r">
              <a:spcAft>
                <a:spcPts val="2400"/>
              </a:spcAft>
            </a:pPr>
            <a:r>
              <a:rPr lang="en-US" sz="900">
                <a:solidFill>
                  <a:prstClr val="white">
                    <a:lumMod val="50000"/>
                  </a:prstClr>
                </a:solidFill>
                <a:ea typeface="Verdana"/>
                <a:cs typeface="Arial"/>
              </a:rPr>
              <a:t>Growth</a:t>
            </a:r>
          </a:p>
        </p:txBody>
      </p:sp>
      <p:sp>
        <p:nvSpPr>
          <p:cNvPr id="52" name="TextBox 51" hidden="1"/>
          <p:cNvSpPr txBox="1"/>
          <p:nvPr/>
        </p:nvSpPr>
        <p:spPr>
          <a:xfrm>
            <a:off x="4267208" y="4267200"/>
            <a:ext cx="1219197" cy="233433"/>
          </a:xfrm>
          <a:prstGeom prst="rect">
            <a:avLst/>
          </a:prstGeom>
          <a:noFill/>
        </p:spPr>
        <p:txBody>
          <a:bodyPr wrap="square" lIns="91368" tIns="45682" rIns="91368" bIns="45682" rtlCol="0">
            <a:spAutoFit/>
          </a:bodyPr>
          <a:lstStyle/>
          <a:p>
            <a:pPr algn="r">
              <a:spcAft>
                <a:spcPts val="2400"/>
              </a:spcAft>
            </a:pPr>
            <a:r>
              <a:rPr lang="en-US" sz="900">
                <a:solidFill>
                  <a:prstClr val="white">
                    <a:lumMod val="50000"/>
                  </a:prstClr>
                </a:solidFill>
                <a:ea typeface="Verdana"/>
                <a:cs typeface="Arial"/>
              </a:rPr>
              <a:t>Small Cap</a:t>
            </a:r>
          </a:p>
        </p:txBody>
      </p:sp>
      <p:cxnSp>
        <p:nvCxnSpPr>
          <p:cNvPr id="32" name="Straight Connector 31" hidden="1"/>
          <p:cNvCxnSpPr/>
          <p:nvPr/>
        </p:nvCxnSpPr>
        <p:spPr>
          <a:xfrm flipH="1">
            <a:off x="5472626" y="2575560"/>
            <a:ext cx="1" cy="2133600"/>
          </a:xfrm>
          <a:prstGeom prst="line">
            <a:avLst/>
          </a:prstGeom>
          <a:ln w="6350">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2" name="Slide Number Placeholder 2">
            <a:extLst>
              <a:ext uri="{FF2B5EF4-FFF2-40B4-BE49-F238E27FC236}">
                <a16:creationId xmlns:a16="http://schemas.microsoft.com/office/drawing/2014/main" id="{1AF16E11-6B51-A9EB-2056-9ABBD1E0C745}"/>
              </a:ext>
            </a:extLst>
          </p:cNvPr>
          <p:cNvSpPr>
            <a:spLocks noGrp="1"/>
          </p:cNvSpPr>
          <p:nvPr>
            <p:ph type="sldNum" sz="quarter" idx="12"/>
          </p:nvPr>
        </p:nvSpPr>
        <p:spPr>
          <a:xfrm>
            <a:off x="9006644" y="731044"/>
            <a:ext cx="492760" cy="413808"/>
          </a:xfrm>
        </p:spPr>
        <p:txBody>
          <a:bodyPr/>
          <a:lstStyle/>
          <a:p>
            <a:fld id="{66F6FF41-5833-4EBF-9145-362BCED2914A}" type="slidenum">
              <a:rPr lang="en-US" smtClean="0">
                <a:solidFill>
                  <a:schemeClr val="bg1"/>
                </a:solidFill>
                <a:latin typeface="Open Sans" panose="020B0606030504020204" pitchFamily="34" charset="0"/>
                <a:ea typeface="Open Sans" panose="020B0606030504020204" pitchFamily="34" charset="0"/>
                <a:cs typeface="Open Sans" panose="020B0606030504020204" pitchFamily="34" charset="0"/>
              </a:rPr>
              <a:pPr/>
              <a:t>11</a:t>
            </a:fld>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itle 2">
            <a:extLst>
              <a:ext uri="{FF2B5EF4-FFF2-40B4-BE49-F238E27FC236}">
                <a16:creationId xmlns:a16="http://schemas.microsoft.com/office/drawing/2014/main" id="{5E767F01-6DDF-6D31-7ACC-1F048D9AA1A8}"/>
              </a:ext>
            </a:extLst>
          </p:cNvPr>
          <p:cNvSpPr>
            <a:spLocks noGrp="1"/>
          </p:cNvSpPr>
          <p:nvPr>
            <p:ph type="title"/>
          </p:nvPr>
        </p:nvSpPr>
        <p:spPr>
          <a:xfrm>
            <a:off x="529812" y="838941"/>
            <a:ext cx="9052560" cy="521864"/>
          </a:xfrm>
        </p:spPr>
        <p:txBody>
          <a:bodyPr/>
          <a:lstStyle/>
          <a:p>
            <a:r>
              <a:rPr lang="en-US" b="1" dirty="0">
                <a:solidFill>
                  <a:srgbClr val="141E25"/>
                </a:solidFill>
                <a:latin typeface="Montserrat" panose="00000500000000000000" pitchFamily="50" charset="0"/>
                <a:ea typeface="Open Sans" panose="020B0606030504020204" pitchFamily="34" charset="0"/>
                <a:cs typeface="Open Sans" panose="020B0606030504020204" pitchFamily="34" charset="0"/>
              </a:rPr>
              <a:t>International Developed Stocks</a:t>
            </a:r>
          </a:p>
        </p:txBody>
      </p:sp>
      <p:sp>
        <p:nvSpPr>
          <p:cNvPr id="10" name="Text Placeholder 4">
            <a:extLst>
              <a:ext uri="{FF2B5EF4-FFF2-40B4-BE49-F238E27FC236}">
                <a16:creationId xmlns:a16="http://schemas.microsoft.com/office/drawing/2014/main" id="{4A5EEFE1-114D-8D1E-34E2-AED414631F2E}"/>
              </a:ext>
            </a:extLst>
          </p:cNvPr>
          <p:cNvSpPr txBox="1">
            <a:spLocks/>
          </p:cNvSpPr>
          <p:nvPr/>
        </p:nvSpPr>
        <p:spPr>
          <a:xfrm>
            <a:off x="529813" y="1248413"/>
            <a:ext cx="8823326" cy="346075"/>
          </a:xfrm>
          <a:prstGeom prst="rect">
            <a:avLst/>
          </a:prstGeom>
        </p:spPr>
        <p:txBody>
          <a:bodyPr vert="horz" lIns="91388" tIns="54833" rIns="91388" bIns="54833" rtlCol="0" anchor="t">
            <a:noAutofit/>
          </a:bodyPr>
          <a:lstStyle>
            <a:lvl1pPr marL="0" indent="0" algn="l" defTabSz="1018228" rtl="0" eaLnBrk="1" latinLnBrk="0" hangingPunct="1">
              <a:spcBef>
                <a:spcPct val="20000"/>
              </a:spcBef>
              <a:buFont typeface="Arial" pitchFamily="34" charset="0"/>
              <a:buNone/>
              <a:defRPr sz="1600" kern="1200">
                <a:solidFill>
                  <a:schemeClr val="bg1">
                    <a:lumMod val="50000"/>
                  </a:schemeClr>
                </a:solidFill>
                <a:latin typeface="Arial" pitchFamily="34" charset="0"/>
                <a:ea typeface="+mn-ea"/>
                <a:cs typeface="Arial" pitchFamily="34" charset="0"/>
              </a:defRPr>
            </a:lvl1pPr>
            <a:lvl2pPr marL="827310" indent="-318195"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2pPr>
            <a:lvl3pPr marL="1272787"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781900"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291015"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80012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9245"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835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7471"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r>
              <a:rPr lang="en-US" dirty="0">
                <a:highlight>
                  <a:srgbClr val="FFFFFF"/>
                </a:highlight>
                <a:latin typeface="Open Sans" panose="020B0606030504020204" pitchFamily="34" charset="0"/>
                <a:ea typeface="Open Sans" panose="020B0606030504020204" pitchFamily="34" charset="0"/>
                <a:cs typeface="Open Sans" panose="020B0606030504020204" pitchFamily="34" charset="0"/>
              </a:rPr>
              <a:t>Returns (USD), 1</a:t>
            </a:r>
            <a:r>
              <a:rPr lang="en-US" baseline="30000" dirty="0">
                <a:highlight>
                  <a:srgbClr val="FFFFFF"/>
                </a:highlight>
                <a:latin typeface="Open Sans" panose="020B0606030504020204" pitchFamily="34" charset="0"/>
                <a:ea typeface="Open Sans" panose="020B0606030504020204" pitchFamily="34" charset="0"/>
                <a:cs typeface="Open Sans" panose="020B0606030504020204" pitchFamily="34" charset="0"/>
              </a:rPr>
              <a:t>st</a:t>
            </a:r>
            <a:r>
              <a:rPr lang="en-US" dirty="0">
                <a:highlight>
                  <a:srgbClr val="FFFFFF"/>
                </a:highlight>
                <a:latin typeface="Open Sans" panose="020B0606030504020204" pitchFamily="34" charset="0"/>
                <a:ea typeface="Open Sans" panose="020B0606030504020204" pitchFamily="34" charset="0"/>
                <a:cs typeface="Open Sans" panose="020B0606030504020204" pitchFamily="34" charset="0"/>
              </a:rPr>
              <a:t> Quarter 2026</a:t>
            </a:r>
          </a:p>
        </p:txBody>
      </p:sp>
      <p:sp>
        <p:nvSpPr>
          <p:cNvPr id="4" name="Text Placeholder 11">
            <a:extLst>
              <a:ext uri="{FF2B5EF4-FFF2-40B4-BE49-F238E27FC236}">
                <a16:creationId xmlns:a16="http://schemas.microsoft.com/office/drawing/2014/main" id="{A33A75B9-B3EB-80A7-C76E-577B12285B34}"/>
              </a:ext>
            </a:extLst>
          </p:cNvPr>
          <p:cNvSpPr>
            <a:spLocks noGrp="1"/>
          </p:cNvSpPr>
          <p:nvPr>
            <p:ph type="body" sz="quarter" idx="15"/>
          </p:nvPr>
        </p:nvSpPr>
        <p:spPr>
          <a:xfrm>
            <a:off x="529812" y="7134371"/>
            <a:ext cx="8529320" cy="400050"/>
          </a:xfrm>
        </p:spPr>
        <p:txBody>
          <a:bodyPr/>
          <a:lstStyle/>
          <a:p>
            <a:r>
              <a:rPr lang="en-US" b="1" dirty="0">
                <a:latin typeface="Open Sans" panose="020B0606030504020204" pitchFamily="34" charset="0"/>
                <a:ea typeface="Open Sans" panose="020B0606030504020204" pitchFamily="34" charset="0"/>
                <a:cs typeface="Open Sans" panose="020B0606030504020204" pitchFamily="34" charset="0"/>
              </a:rPr>
              <a:t>Past performance is not a guarantee of future results. </a:t>
            </a:r>
            <a:r>
              <a:rPr lang="en-US" dirty="0">
                <a:latin typeface="Open Sans" panose="020B0606030504020204" pitchFamily="34" charset="0"/>
                <a:ea typeface="Open Sans" panose="020B0606030504020204" pitchFamily="34" charset="0"/>
                <a:cs typeface="Open Sans" panose="020B0606030504020204" pitchFamily="34" charset="0"/>
              </a:rPr>
              <a:t>Indices are not available for direct investment. Index performance does not reflect the expenses associated with the management of an actual portfolio. Market segment (index representation) as follows: </a:t>
            </a:r>
            <a:r>
              <a:rPr lang="en-US" dirty="0" err="1">
                <a:latin typeface="Open Sans" panose="020B0606030504020204" pitchFamily="34" charset="0"/>
                <a:ea typeface="Open Sans" panose="020B0606030504020204" pitchFamily="34" charset="0"/>
                <a:cs typeface="Open Sans" panose="020B0606030504020204" pitchFamily="34" charset="0"/>
              </a:rPr>
              <a:t>Marketwide</a:t>
            </a:r>
            <a:r>
              <a:rPr lang="en-US" dirty="0">
                <a:latin typeface="Open Sans" panose="020B0606030504020204" pitchFamily="34" charset="0"/>
                <a:ea typeface="Open Sans" panose="020B0606030504020204" pitchFamily="34" charset="0"/>
                <a:cs typeface="Open Sans" panose="020B0606030504020204" pitchFamily="34" charset="0"/>
              </a:rPr>
              <a:t> (</a:t>
            </a:r>
            <a:r>
              <a:rPr lang="it-IT" dirty="0">
                <a:latin typeface="Open Sans" panose="020B0606030504020204" pitchFamily="34" charset="0"/>
                <a:ea typeface="Open Sans" panose="020B0606030504020204" pitchFamily="34" charset="0"/>
                <a:cs typeface="Open Sans" panose="020B0606030504020204" pitchFamily="34" charset="0"/>
              </a:rPr>
              <a:t>MSCI World ex USA IMI Index</a:t>
            </a:r>
            <a:r>
              <a:rPr lang="en-US" dirty="0">
                <a:latin typeface="Open Sans" panose="020B0606030504020204" pitchFamily="34" charset="0"/>
                <a:ea typeface="Open Sans" panose="020B0606030504020204" pitchFamily="34" charset="0"/>
                <a:cs typeface="Open Sans" panose="020B0606030504020204" pitchFamily="34" charset="0"/>
              </a:rPr>
              <a:t>), Large Cap (MSCI World ex USA Index), Small Cap (MSCI World ex USA Small Cap Index), Value (MSCI World ex USA Value Index), and Growth (MSCI World ex USA Growth Index). All index returns are net of withholding tax on dividends. World Market Cap represented by Russell 3000 Index, MSCI World ex USA IMI Index, and MSCI Emerging Markets IMI Index. MSCI World ex USA IMI Index is used as the proxy for the International Developed market. MSCI data © MSCI 2026, all rights reserved. Frank Russell Company is the source and owner of the trademarks, service marks, and copyrights related to the Russell Indexes. </a:t>
            </a:r>
          </a:p>
        </p:txBody>
      </p:sp>
      <p:graphicFrame>
        <p:nvGraphicFramePr>
          <p:cNvPr id="18" name="Chart 17">
            <a:extLst>
              <a:ext uri="{FF2B5EF4-FFF2-40B4-BE49-F238E27FC236}">
                <a16:creationId xmlns:a16="http://schemas.microsoft.com/office/drawing/2014/main" id="{8882ECED-893E-5108-6230-05D854E7D47D}"/>
              </a:ext>
            </a:extLst>
          </p:cNvPr>
          <p:cNvGraphicFramePr/>
          <p:nvPr>
            <p:extLst>
              <p:ext uri="{D42A27DB-BD31-4B8C-83A1-F6EECF244321}">
                <p14:modId xmlns:p14="http://schemas.microsoft.com/office/powerpoint/2010/main" val="3063662074"/>
              </p:ext>
            </p:extLst>
          </p:nvPr>
        </p:nvGraphicFramePr>
        <p:xfrm>
          <a:off x="4206239" y="1984247"/>
          <a:ext cx="5146899" cy="2328443"/>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 Placeholder 38">
            <a:extLst>
              <a:ext uri="{FF2B5EF4-FFF2-40B4-BE49-F238E27FC236}">
                <a16:creationId xmlns:a16="http://schemas.microsoft.com/office/drawing/2014/main" id="{75557CB1-5A98-CE5F-67A5-B87CE13DEAE8}"/>
              </a:ext>
            </a:extLst>
          </p:cNvPr>
          <p:cNvSpPr txBox="1"/>
          <p:nvPr/>
        </p:nvSpPr>
        <p:spPr>
          <a:xfrm>
            <a:off x="520887" y="1838329"/>
            <a:ext cx="2775047" cy="1768631"/>
          </a:xfrm>
          <a:prstGeom prst="rect">
            <a:avLst/>
          </a:prstGeom>
        </p:spPr>
        <p:txBody>
          <a:bodyPr/>
          <a:lstStyle>
            <a:defPPr>
              <a:defRPr lang="en-US"/>
            </a:defPPr>
            <a:lvl1pPr marL="0" indent="0" algn="l" defTabSz="1018824" rtl="0" eaLnBrk="1" latinLnBrk="0" hangingPunct="1">
              <a:lnSpc>
                <a:spcPct val="110000"/>
              </a:lnSpc>
              <a:spcBef>
                <a:spcPts val="600"/>
              </a:spcBef>
              <a:buFont typeface="Arial" pitchFamily="34" charset="0"/>
              <a:buNone/>
              <a:defRPr sz="1800" kern="1200" baseline="0">
                <a:solidFill>
                  <a:schemeClr val="tx1"/>
                </a:solidFill>
                <a:latin typeface="Avenir LT 35 Light" panose="020B0303020000020003" pitchFamily="34" charset="0"/>
                <a:ea typeface="+mn-ea"/>
                <a:cs typeface="+mn-cs"/>
              </a:defRPr>
            </a:lvl1pPr>
            <a:lvl2pPr marL="182880" indent="-182880" algn="l" defTabSz="1018824" rtl="0" eaLnBrk="1" latinLnBrk="0" hangingPunct="1">
              <a:lnSpc>
                <a:spcPct val="110000"/>
              </a:lnSpc>
              <a:spcBef>
                <a:spcPts val="600"/>
              </a:spcBef>
              <a:buFont typeface="Arial" pitchFamily="34" charset="0"/>
              <a:buChar char="•"/>
              <a:defRPr sz="1800" kern="1200" baseline="0">
                <a:solidFill>
                  <a:schemeClr val="tx1"/>
                </a:solidFill>
                <a:latin typeface="Avenir LT 35 Light" panose="020B0303020000020003" pitchFamily="34" charset="0"/>
                <a:ea typeface="+mn-ea"/>
                <a:cs typeface="+mn-cs"/>
              </a:defRPr>
            </a:lvl2pPr>
            <a:lvl3pPr marL="411480" indent="-182880" algn="l" defTabSz="1018824" rtl="0" eaLnBrk="1" latinLnBrk="0" hangingPunct="1">
              <a:lnSpc>
                <a:spcPct val="110000"/>
              </a:lnSpc>
              <a:spcBef>
                <a:spcPts val="600"/>
              </a:spcBef>
              <a:buFont typeface="Avenir LT 55 Roman" panose="020B0503020000020003" pitchFamily="34" charset="0"/>
              <a:buChar char="–"/>
              <a:defRPr sz="1800" kern="1200" baseline="0">
                <a:solidFill>
                  <a:schemeClr val="tx1"/>
                </a:solidFill>
                <a:latin typeface="Avenir LT 35 Light" panose="020B0303020000020003" pitchFamily="34" charset="0"/>
                <a:ea typeface="+mn-ea"/>
                <a:cs typeface="+mn-cs"/>
              </a:defRPr>
            </a:lvl3pPr>
            <a:lvl4pPr marL="594360" indent="-182880" algn="l" defTabSz="1018824" rtl="0" eaLnBrk="1" latinLnBrk="0" hangingPunct="1">
              <a:lnSpc>
                <a:spcPct val="110000"/>
              </a:lnSpc>
              <a:spcBef>
                <a:spcPts val="600"/>
              </a:spcBef>
              <a:buFont typeface="Arial" pitchFamily="34" charset="0"/>
              <a:buChar char="•"/>
              <a:defRPr sz="1800" kern="1200" baseline="0">
                <a:solidFill>
                  <a:schemeClr val="tx1"/>
                </a:solidFill>
                <a:latin typeface="Avenir LT 35 Light" panose="020B0303020000020003" pitchFamily="34" charset="0"/>
                <a:ea typeface="+mn-ea"/>
                <a:cs typeface="+mn-cs"/>
              </a:defRPr>
            </a:lvl4pPr>
            <a:lvl5pPr marL="786384" indent="-182880" algn="l" defTabSz="1018824" rtl="0" eaLnBrk="1" latinLnBrk="0" hangingPunct="1">
              <a:lnSpc>
                <a:spcPct val="110000"/>
              </a:lnSpc>
              <a:spcBef>
                <a:spcPts val="600"/>
              </a:spcBef>
              <a:buFont typeface="Avenir LT 55 Roman" panose="020B0503020000020003" pitchFamily="34" charset="0"/>
              <a:buChar char="–"/>
              <a:defRPr sz="1800" kern="1200" baseline="0">
                <a:solidFill>
                  <a:schemeClr val="tx1"/>
                </a:solidFill>
                <a:latin typeface="Avenir LT 35 Light" panose="020B0303020000020003" pitchFamily="34" charset="0"/>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171450" indent="-171450">
              <a:spcAft>
                <a:spcPts val="600"/>
              </a:spcAft>
              <a:buClr>
                <a:schemeClr val="accent4"/>
              </a:buClr>
              <a:buFont typeface="Wingdings" panose="05000000000000000000" pitchFamily="2" charset="2"/>
              <a:buChar char="§"/>
            </a:pPr>
            <a:r>
              <a:rPr lang="en-US" sz="1100" dirty="0">
                <a:latin typeface="Open Sans" panose="020B0606030504020204" pitchFamily="34" charset="0"/>
                <a:ea typeface="Open Sans" panose="020B0606030504020204" pitchFamily="34" charset="0"/>
                <a:cs typeface="Open Sans" panose="020B0606030504020204" pitchFamily="34" charset="0"/>
              </a:rPr>
              <a:t>All three regions—emerging, developed international, and U.S. stocks—posted negative returns for the quarter, with emerging markets performing best, followed by developed markets outside the U.S., and U.S. stocks finishing last.</a:t>
            </a:r>
          </a:p>
          <a:p>
            <a:pPr marL="171450" indent="-171450">
              <a:spcAft>
                <a:spcPts val="600"/>
              </a:spcAft>
              <a:buClr>
                <a:schemeClr val="accent4"/>
              </a:buClr>
              <a:buFont typeface="Wingdings" panose="05000000000000000000" pitchFamily="2" charset="2"/>
              <a:buChar char="§"/>
            </a:pPr>
            <a:r>
              <a:rPr lang="en-US" sz="1100" dirty="0">
                <a:latin typeface="Open Sans" panose="020B0606030504020204" pitchFamily="34" charset="0"/>
                <a:ea typeface="Open Sans" panose="020B0606030504020204" pitchFamily="34" charset="0"/>
                <a:cs typeface="Open Sans" panose="020B0606030504020204" pitchFamily="34" charset="0"/>
              </a:rPr>
              <a:t>Value outperformed growth.</a:t>
            </a:r>
          </a:p>
          <a:p>
            <a:pPr marL="171450" indent="-171450">
              <a:spcAft>
                <a:spcPts val="600"/>
              </a:spcAft>
              <a:buClr>
                <a:schemeClr val="accent4"/>
              </a:buClr>
              <a:buFont typeface="Wingdings" panose="05000000000000000000" pitchFamily="2" charset="2"/>
              <a:buChar char="§"/>
            </a:pPr>
            <a:r>
              <a:rPr lang="en-US" sz="1100" dirty="0">
                <a:latin typeface="Open Sans" panose="020B0606030504020204" pitchFamily="34" charset="0"/>
                <a:ea typeface="Open Sans" panose="020B0606030504020204" pitchFamily="34" charset="0"/>
                <a:cs typeface="Open Sans" panose="020B0606030504020204" pitchFamily="34" charset="0"/>
              </a:rPr>
              <a:t>Small caps outperformed large caps.</a:t>
            </a:r>
          </a:p>
          <a:p>
            <a:pPr>
              <a:spcAft>
                <a:spcPts val="600"/>
              </a:spcAft>
              <a:buClr>
                <a:schemeClr val="accent4"/>
              </a:buClr>
            </a:pPr>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27" name="TextBox 26">
            <a:extLst>
              <a:ext uri="{FF2B5EF4-FFF2-40B4-BE49-F238E27FC236}">
                <a16:creationId xmlns:a16="http://schemas.microsoft.com/office/drawing/2014/main" id="{B0B3BC23-9618-FCE8-DB42-12DF652395F1}"/>
              </a:ext>
            </a:extLst>
          </p:cNvPr>
          <p:cNvSpPr txBox="1"/>
          <p:nvPr/>
        </p:nvSpPr>
        <p:spPr bwMode="auto">
          <a:xfrm>
            <a:off x="1987812" y="4528782"/>
            <a:ext cx="1569065" cy="590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1018228" rtl="0" eaLnBrk="1" latinLnBrk="0" hangingPunct="1">
              <a:defRPr sz="2000" kern="1200">
                <a:solidFill>
                  <a:schemeClr val="tx1"/>
                </a:solidFill>
                <a:latin typeface="+mn-lt"/>
                <a:ea typeface="+mn-ea"/>
                <a:cs typeface="+mn-cs"/>
              </a:defRPr>
            </a:lvl1pPr>
            <a:lvl2pPr marL="509115" algn="l" defTabSz="1018228" rtl="0" eaLnBrk="1" latinLnBrk="0" hangingPunct="1">
              <a:defRPr sz="2000" kern="1200">
                <a:solidFill>
                  <a:schemeClr val="tx1"/>
                </a:solidFill>
                <a:latin typeface="+mn-lt"/>
                <a:ea typeface="+mn-ea"/>
                <a:cs typeface="+mn-cs"/>
              </a:defRPr>
            </a:lvl2pPr>
            <a:lvl3pPr marL="1018228" algn="l" defTabSz="1018228" rtl="0" eaLnBrk="1" latinLnBrk="0" hangingPunct="1">
              <a:defRPr sz="2000" kern="1200">
                <a:solidFill>
                  <a:schemeClr val="tx1"/>
                </a:solidFill>
                <a:latin typeface="+mn-lt"/>
                <a:ea typeface="+mn-ea"/>
                <a:cs typeface="+mn-cs"/>
              </a:defRPr>
            </a:lvl3pPr>
            <a:lvl4pPr marL="1527344" algn="l" defTabSz="1018228" rtl="0" eaLnBrk="1" latinLnBrk="0" hangingPunct="1">
              <a:defRPr sz="2000" kern="1200">
                <a:solidFill>
                  <a:schemeClr val="tx1"/>
                </a:solidFill>
                <a:latin typeface="+mn-lt"/>
                <a:ea typeface="+mn-ea"/>
                <a:cs typeface="+mn-cs"/>
              </a:defRPr>
            </a:lvl4pPr>
            <a:lvl5pPr marL="2036458" algn="l" defTabSz="1018228" rtl="0" eaLnBrk="1" latinLnBrk="0" hangingPunct="1">
              <a:defRPr sz="2000" kern="1200">
                <a:solidFill>
                  <a:schemeClr val="tx1"/>
                </a:solidFill>
                <a:latin typeface="+mn-lt"/>
                <a:ea typeface="+mn-ea"/>
                <a:cs typeface="+mn-cs"/>
              </a:defRPr>
            </a:lvl5pPr>
            <a:lvl6pPr marL="2545574" algn="l" defTabSz="1018228" rtl="0" eaLnBrk="1" latinLnBrk="0" hangingPunct="1">
              <a:defRPr sz="2000" kern="1200">
                <a:solidFill>
                  <a:schemeClr val="tx1"/>
                </a:solidFill>
                <a:latin typeface="+mn-lt"/>
                <a:ea typeface="+mn-ea"/>
                <a:cs typeface="+mn-cs"/>
              </a:defRPr>
            </a:lvl6pPr>
            <a:lvl7pPr marL="3054686" algn="l" defTabSz="1018228" rtl="0" eaLnBrk="1" latinLnBrk="0" hangingPunct="1">
              <a:defRPr sz="2000" kern="1200">
                <a:solidFill>
                  <a:schemeClr val="tx1"/>
                </a:solidFill>
                <a:latin typeface="+mn-lt"/>
                <a:ea typeface="+mn-ea"/>
                <a:cs typeface="+mn-cs"/>
              </a:defRPr>
            </a:lvl7pPr>
            <a:lvl8pPr marL="3563802" algn="l" defTabSz="1018228" rtl="0" eaLnBrk="1" latinLnBrk="0" hangingPunct="1">
              <a:defRPr sz="2000" kern="1200">
                <a:solidFill>
                  <a:schemeClr val="tx1"/>
                </a:solidFill>
                <a:latin typeface="+mn-lt"/>
                <a:ea typeface="+mn-ea"/>
                <a:cs typeface="+mn-cs"/>
              </a:defRPr>
            </a:lvl8pPr>
            <a:lvl9pPr marL="4072914" algn="l" defTabSz="1018228" rtl="0" eaLnBrk="1" latinLnBrk="0" hangingPunct="1">
              <a:defRPr sz="2000" kern="1200">
                <a:solidFill>
                  <a:schemeClr val="tx1"/>
                </a:solidFill>
                <a:latin typeface="+mn-lt"/>
                <a:ea typeface="+mn-ea"/>
                <a:cs typeface="+mn-cs"/>
              </a:defRPr>
            </a:lvl9pPr>
          </a:lstStyle>
          <a:p>
            <a:pPr>
              <a:lnSpc>
                <a:spcPct val="110000"/>
              </a:lnSpc>
            </a:pPr>
            <a:r>
              <a:rPr lang="en-US" sz="10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International Developed Markets</a:t>
            </a:r>
          </a:p>
          <a:p>
            <a:pPr>
              <a:lnSpc>
                <a:spcPct val="110000"/>
              </a:lnSpc>
            </a:pPr>
            <a:r>
              <a:rPr lang="en-US" sz="1000" dirty="0">
                <a:latin typeface="Open Sans" panose="020B0606030504020204" pitchFamily="34" charset="0"/>
                <a:ea typeface="Open Sans" panose="020B0606030504020204" pitchFamily="34" charset="0"/>
                <a:cs typeface="Open Sans" panose="020B0606030504020204" pitchFamily="34" charset="0"/>
              </a:rPr>
              <a:t>$26.6 trillion</a:t>
            </a:r>
          </a:p>
        </p:txBody>
      </p:sp>
      <p:sp>
        <p:nvSpPr>
          <p:cNvPr id="28" name="TextBox 27">
            <a:extLst>
              <a:ext uri="{FF2B5EF4-FFF2-40B4-BE49-F238E27FC236}">
                <a16:creationId xmlns:a16="http://schemas.microsoft.com/office/drawing/2014/main" id="{FBCCDE17-1FE4-33CC-EC21-D11C719941CB}"/>
              </a:ext>
            </a:extLst>
          </p:cNvPr>
          <p:cNvSpPr txBox="1"/>
          <p:nvPr/>
        </p:nvSpPr>
        <p:spPr bwMode="auto">
          <a:xfrm>
            <a:off x="525456" y="4166928"/>
            <a:ext cx="276225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rtlCol="0">
            <a:spAutoFit/>
          </a:bodyPr>
          <a:lstStyle>
            <a:defPPr>
              <a:defRPr lang="en-US"/>
            </a:defPPr>
            <a:lvl1pPr marL="0" algn="l" defTabSz="1018228" rtl="0" eaLnBrk="1" latinLnBrk="0" hangingPunct="1">
              <a:defRPr sz="2000" kern="1200">
                <a:solidFill>
                  <a:schemeClr val="tx1"/>
                </a:solidFill>
                <a:latin typeface="+mn-lt"/>
                <a:ea typeface="+mn-ea"/>
                <a:cs typeface="+mn-cs"/>
              </a:defRPr>
            </a:lvl1pPr>
            <a:lvl2pPr marL="509115" algn="l" defTabSz="1018228" rtl="0" eaLnBrk="1" latinLnBrk="0" hangingPunct="1">
              <a:defRPr sz="2000" kern="1200">
                <a:solidFill>
                  <a:schemeClr val="tx1"/>
                </a:solidFill>
                <a:latin typeface="+mn-lt"/>
                <a:ea typeface="+mn-ea"/>
                <a:cs typeface="+mn-cs"/>
              </a:defRPr>
            </a:lvl2pPr>
            <a:lvl3pPr marL="1018228" algn="l" defTabSz="1018228" rtl="0" eaLnBrk="1" latinLnBrk="0" hangingPunct="1">
              <a:defRPr sz="2000" kern="1200">
                <a:solidFill>
                  <a:schemeClr val="tx1"/>
                </a:solidFill>
                <a:latin typeface="+mn-lt"/>
                <a:ea typeface="+mn-ea"/>
                <a:cs typeface="+mn-cs"/>
              </a:defRPr>
            </a:lvl3pPr>
            <a:lvl4pPr marL="1527344" algn="l" defTabSz="1018228" rtl="0" eaLnBrk="1" latinLnBrk="0" hangingPunct="1">
              <a:defRPr sz="2000" kern="1200">
                <a:solidFill>
                  <a:schemeClr val="tx1"/>
                </a:solidFill>
                <a:latin typeface="+mn-lt"/>
                <a:ea typeface="+mn-ea"/>
                <a:cs typeface="+mn-cs"/>
              </a:defRPr>
            </a:lvl4pPr>
            <a:lvl5pPr marL="2036458" algn="l" defTabSz="1018228" rtl="0" eaLnBrk="1" latinLnBrk="0" hangingPunct="1">
              <a:defRPr sz="2000" kern="1200">
                <a:solidFill>
                  <a:schemeClr val="tx1"/>
                </a:solidFill>
                <a:latin typeface="+mn-lt"/>
                <a:ea typeface="+mn-ea"/>
                <a:cs typeface="+mn-cs"/>
              </a:defRPr>
            </a:lvl5pPr>
            <a:lvl6pPr marL="2545574" algn="l" defTabSz="1018228" rtl="0" eaLnBrk="1" latinLnBrk="0" hangingPunct="1">
              <a:defRPr sz="2000" kern="1200">
                <a:solidFill>
                  <a:schemeClr val="tx1"/>
                </a:solidFill>
                <a:latin typeface="+mn-lt"/>
                <a:ea typeface="+mn-ea"/>
                <a:cs typeface="+mn-cs"/>
              </a:defRPr>
            </a:lvl6pPr>
            <a:lvl7pPr marL="3054686" algn="l" defTabSz="1018228" rtl="0" eaLnBrk="1" latinLnBrk="0" hangingPunct="1">
              <a:defRPr sz="2000" kern="1200">
                <a:solidFill>
                  <a:schemeClr val="tx1"/>
                </a:solidFill>
                <a:latin typeface="+mn-lt"/>
                <a:ea typeface="+mn-ea"/>
                <a:cs typeface="+mn-cs"/>
              </a:defRPr>
            </a:lvl7pPr>
            <a:lvl8pPr marL="3563802" algn="l" defTabSz="1018228" rtl="0" eaLnBrk="1" latinLnBrk="0" hangingPunct="1">
              <a:defRPr sz="2000" kern="1200">
                <a:solidFill>
                  <a:schemeClr val="tx1"/>
                </a:solidFill>
                <a:latin typeface="+mn-lt"/>
                <a:ea typeface="+mn-ea"/>
                <a:cs typeface="+mn-cs"/>
              </a:defRPr>
            </a:lvl8pPr>
            <a:lvl9pPr marL="4072914" algn="l" defTabSz="1018228" rtl="0" eaLnBrk="1" latinLnBrk="0" hangingPunct="1">
              <a:defRPr sz="2000" kern="1200">
                <a:solidFill>
                  <a:schemeClr val="tx1"/>
                </a:solidFill>
                <a:latin typeface="+mn-lt"/>
                <a:ea typeface="+mn-ea"/>
                <a:cs typeface="+mn-cs"/>
              </a:defRPr>
            </a:lvl9pPr>
          </a:lstStyle>
          <a:p>
            <a:pPr algn="l" defTabSz="914400" fontAlgn="base">
              <a:spcBef>
                <a:spcPct val="0"/>
              </a:spcBef>
              <a:spcAft>
                <a:spcPct val="0"/>
              </a:spcAft>
            </a:pPr>
            <a:r>
              <a:rPr lang="en-US" sz="1050" b="1" dirty="0">
                <a:latin typeface="Open Sans" panose="020B0606030504020204" pitchFamily="34" charset="0"/>
                <a:ea typeface="Open Sans" panose="020B0606030504020204" pitchFamily="34" charset="0"/>
                <a:cs typeface="Open Sans" panose="020B0606030504020204" pitchFamily="34" charset="0"/>
              </a:rPr>
              <a:t>World Market Capitalization</a:t>
            </a:r>
          </a:p>
        </p:txBody>
      </p:sp>
      <p:sp>
        <p:nvSpPr>
          <p:cNvPr id="29" name="TextBox 28">
            <a:extLst>
              <a:ext uri="{FF2B5EF4-FFF2-40B4-BE49-F238E27FC236}">
                <a16:creationId xmlns:a16="http://schemas.microsoft.com/office/drawing/2014/main" id="{E9877257-7BD2-D478-1A54-95B4247B0F15}"/>
              </a:ext>
            </a:extLst>
          </p:cNvPr>
          <p:cNvSpPr txBox="1"/>
          <p:nvPr/>
        </p:nvSpPr>
        <p:spPr bwMode="auto">
          <a:xfrm>
            <a:off x="4289945" y="1843571"/>
            <a:ext cx="276225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rtlCol="0">
            <a:spAutoFit/>
          </a:bodyPr>
          <a:lstStyle>
            <a:defPPr>
              <a:defRPr lang="en-US"/>
            </a:defPPr>
            <a:lvl1pPr marL="0" algn="l" defTabSz="1018228" rtl="0" eaLnBrk="1" latinLnBrk="0" hangingPunct="1">
              <a:defRPr sz="2000" kern="1200">
                <a:solidFill>
                  <a:schemeClr val="tx1"/>
                </a:solidFill>
                <a:latin typeface="+mn-lt"/>
                <a:ea typeface="+mn-ea"/>
                <a:cs typeface="+mn-cs"/>
              </a:defRPr>
            </a:lvl1pPr>
            <a:lvl2pPr marL="509115" algn="l" defTabSz="1018228" rtl="0" eaLnBrk="1" latinLnBrk="0" hangingPunct="1">
              <a:defRPr sz="2000" kern="1200">
                <a:solidFill>
                  <a:schemeClr val="tx1"/>
                </a:solidFill>
                <a:latin typeface="+mn-lt"/>
                <a:ea typeface="+mn-ea"/>
                <a:cs typeface="+mn-cs"/>
              </a:defRPr>
            </a:lvl2pPr>
            <a:lvl3pPr marL="1018228" algn="l" defTabSz="1018228" rtl="0" eaLnBrk="1" latinLnBrk="0" hangingPunct="1">
              <a:defRPr sz="2000" kern="1200">
                <a:solidFill>
                  <a:schemeClr val="tx1"/>
                </a:solidFill>
                <a:latin typeface="+mn-lt"/>
                <a:ea typeface="+mn-ea"/>
                <a:cs typeface="+mn-cs"/>
              </a:defRPr>
            </a:lvl3pPr>
            <a:lvl4pPr marL="1527344" algn="l" defTabSz="1018228" rtl="0" eaLnBrk="1" latinLnBrk="0" hangingPunct="1">
              <a:defRPr sz="2000" kern="1200">
                <a:solidFill>
                  <a:schemeClr val="tx1"/>
                </a:solidFill>
                <a:latin typeface="+mn-lt"/>
                <a:ea typeface="+mn-ea"/>
                <a:cs typeface="+mn-cs"/>
              </a:defRPr>
            </a:lvl4pPr>
            <a:lvl5pPr marL="2036458" algn="l" defTabSz="1018228" rtl="0" eaLnBrk="1" latinLnBrk="0" hangingPunct="1">
              <a:defRPr sz="2000" kern="1200">
                <a:solidFill>
                  <a:schemeClr val="tx1"/>
                </a:solidFill>
                <a:latin typeface="+mn-lt"/>
                <a:ea typeface="+mn-ea"/>
                <a:cs typeface="+mn-cs"/>
              </a:defRPr>
            </a:lvl5pPr>
            <a:lvl6pPr marL="2545574" algn="l" defTabSz="1018228" rtl="0" eaLnBrk="1" latinLnBrk="0" hangingPunct="1">
              <a:defRPr sz="2000" kern="1200">
                <a:solidFill>
                  <a:schemeClr val="tx1"/>
                </a:solidFill>
                <a:latin typeface="+mn-lt"/>
                <a:ea typeface="+mn-ea"/>
                <a:cs typeface="+mn-cs"/>
              </a:defRPr>
            </a:lvl6pPr>
            <a:lvl7pPr marL="3054686" algn="l" defTabSz="1018228" rtl="0" eaLnBrk="1" latinLnBrk="0" hangingPunct="1">
              <a:defRPr sz="2000" kern="1200">
                <a:solidFill>
                  <a:schemeClr val="tx1"/>
                </a:solidFill>
                <a:latin typeface="+mn-lt"/>
                <a:ea typeface="+mn-ea"/>
                <a:cs typeface="+mn-cs"/>
              </a:defRPr>
            </a:lvl7pPr>
            <a:lvl8pPr marL="3563802" algn="l" defTabSz="1018228" rtl="0" eaLnBrk="1" latinLnBrk="0" hangingPunct="1">
              <a:defRPr sz="2000" kern="1200">
                <a:solidFill>
                  <a:schemeClr val="tx1"/>
                </a:solidFill>
                <a:latin typeface="+mn-lt"/>
                <a:ea typeface="+mn-ea"/>
                <a:cs typeface="+mn-cs"/>
              </a:defRPr>
            </a:lvl8pPr>
            <a:lvl9pPr marL="4072914" algn="l" defTabSz="1018228" rtl="0" eaLnBrk="1" latinLnBrk="0" hangingPunct="1">
              <a:defRPr sz="2000" kern="1200">
                <a:solidFill>
                  <a:schemeClr val="tx1"/>
                </a:solidFill>
                <a:latin typeface="+mn-lt"/>
                <a:ea typeface="+mn-ea"/>
                <a:cs typeface="+mn-cs"/>
              </a:defRPr>
            </a:lvl9pPr>
          </a:lstStyle>
          <a:p>
            <a:pPr algn="l" defTabSz="914400" fontAlgn="base">
              <a:spcBef>
                <a:spcPct val="0"/>
              </a:spcBef>
              <a:spcAft>
                <a:spcPct val="0"/>
              </a:spcAft>
            </a:pPr>
            <a:r>
              <a:rPr lang="en-US" sz="1050" b="1" dirty="0">
                <a:latin typeface="Open Sans" panose="020B0606030504020204" pitchFamily="34" charset="0"/>
                <a:ea typeface="Open Sans" panose="020B0606030504020204" pitchFamily="34" charset="0"/>
                <a:cs typeface="Open Sans" panose="020B0606030504020204" pitchFamily="34" charset="0"/>
              </a:rPr>
              <a:t>Ranked Returns (%)</a:t>
            </a:r>
          </a:p>
        </p:txBody>
      </p:sp>
      <p:graphicFrame>
        <p:nvGraphicFramePr>
          <p:cNvPr id="30" name="Table 29">
            <a:extLst>
              <a:ext uri="{FF2B5EF4-FFF2-40B4-BE49-F238E27FC236}">
                <a16:creationId xmlns:a16="http://schemas.microsoft.com/office/drawing/2014/main" id="{BC606F8E-C0BD-8EA0-0C7C-F771193ACFFD}"/>
              </a:ext>
            </a:extLst>
          </p:cNvPr>
          <p:cNvGraphicFramePr>
            <a:graphicFrameLocks noGrp="1"/>
          </p:cNvGraphicFramePr>
          <p:nvPr>
            <p:extLst>
              <p:ext uri="{D42A27DB-BD31-4B8C-83A1-F6EECF244321}">
                <p14:modId xmlns:p14="http://schemas.microsoft.com/office/powerpoint/2010/main" val="3596613543"/>
              </p:ext>
            </p:extLst>
          </p:nvPr>
        </p:nvGraphicFramePr>
        <p:xfrm>
          <a:off x="4347381" y="2340383"/>
          <a:ext cx="922252" cy="1468615"/>
        </p:xfrm>
        <a:graphic>
          <a:graphicData uri="http://schemas.openxmlformats.org/drawingml/2006/table">
            <a:tbl>
              <a:tblPr>
                <a:tableStyleId>{5C22544A-7EE6-4342-B048-85BDC9FD1C3A}</a:tableStyleId>
              </a:tblPr>
              <a:tblGrid>
                <a:gridCol w="922252">
                  <a:extLst>
                    <a:ext uri="{9D8B030D-6E8A-4147-A177-3AD203B41FA5}">
                      <a16:colId xmlns:a16="http://schemas.microsoft.com/office/drawing/2014/main" val="20000"/>
                    </a:ext>
                  </a:extLst>
                </a:gridCol>
              </a:tblGrid>
              <a:tr h="293723">
                <a:tc>
                  <a:txBody>
                    <a:bodyPr/>
                    <a:lstStyle/>
                    <a:p>
                      <a:pPr algn="l" fontAlgn="b"/>
                      <a:r>
                        <a:rPr lang="en-US" sz="900" b="0" i="0" u="none" strike="noStrike" kern="12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Value</a:t>
                      </a:r>
                    </a:p>
                  </a:txBody>
                  <a:tcPr marL="46800" marR="7168" marT="7168" marB="0"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93723">
                <a:tc>
                  <a:txBody>
                    <a:bodyPr/>
                    <a:lstStyle/>
                    <a:p>
                      <a:pPr algn="l" fontAlgn="b"/>
                      <a:r>
                        <a:rPr lang="en-GB" sz="900" b="0" i="0" u="none" strike="noStrike" kern="12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Small Cap</a:t>
                      </a:r>
                      <a:endParaRPr lang="en-US" sz="900" b="0" i="0" u="none" strike="noStrike" kern="12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46800" marR="7168" marT="7168" marB="0" anchor="ctr">
                    <a:lnL w="12700" cmpd="sng">
                      <a:noFill/>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93723">
                <a:tc>
                  <a:txBody>
                    <a:bodyPr/>
                    <a:lstStyle/>
                    <a:p>
                      <a:pPr algn="l" fontAlgn="b"/>
                      <a:r>
                        <a:rPr lang="en-GB" sz="900" b="0" i="0" u="none" strike="noStrike" kern="12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Marketwide</a:t>
                      </a:r>
                    </a:p>
                  </a:txBody>
                  <a:tcPr marL="46800" marR="7168" marT="7168" marB="0" anchor="ctr">
                    <a:lnL w="12700" cmpd="sng">
                      <a:noFill/>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93723">
                <a:tc>
                  <a:txBody>
                    <a:bodyPr/>
                    <a:lstStyle/>
                    <a:p>
                      <a:pPr algn="l" fontAlgn="b"/>
                      <a:r>
                        <a:rPr lang="en-GB" sz="900" b="0" i="0" u="none" strike="noStrike" kern="12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Large Cap</a:t>
                      </a:r>
                    </a:p>
                  </a:txBody>
                  <a:tcPr marL="46800" marR="7168" marT="7168" marB="0" anchor="ctr">
                    <a:lnL w="12700" cmpd="sng">
                      <a:noFill/>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70949891"/>
                  </a:ext>
                </a:extLst>
              </a:tr>
              <a:tr h="293723">
                <a:tc>
                  <a:txBody>
                    <a:bodyPr/>
                    <a:lstStyle/>
                    <a:p>
                      <a:pPr algn="l" fontAlgn="b"/>
                      <a:r>
                        <a:rPr lang="en-GB" sz="900" b="0" i="0" u="none" strike="noStrike" kern="12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Growth</a:t>
                      </a:r>
                    </a:p>
                  </a:txBody>
                  <a:tcPr marL="46800" marR="7168" marT="7168" marB="0" anchor="ctr">
                    <a:lnL w="12700" cmpd="sng">
                      <a:noFill/>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6745748"/>
                  </a:ext>
                </a:extLst>
              </a:tr>
            </a:tbl>
          </a:graphicData>
        </a:graphic>
      </p:graphicFrame>
      <p:graphicFrame>
        <p:nvGraphicFramePr>
          <p:cNvPr id="31" name="Table 30">
            <a:extLst>
              <a:ext uri="{FF2B5EF4-FFF2-40B4-BE49-F238E27FC236}">
                <a16:creationId xmlns:a16="http://schemas.microsoft.com/office/drawing/2014/main" id="{62189706-0EBA-8A01-012E-141B68085935}"/>
              </a:ext>
            </a:extLst>
          </p:cNvPr>
          <p:cNvGraphicFramePr>
            <a:graphicFrameLocks noGrp="1"/>
          </p:cNvGraphicFramePr>
          <p:nvPr>
            <p:extLst>
              <p:ext uri="{D42A27DB-BD31-4B8C-83A1-F6EECF244321}">
                <p14:modId xmlns:p14="http://schemas.microsoft.com/office/powerpoint/2010/main" val="3798798054"/>
              </p:ext>
            </p:extLst>
          </p:nvPr>
        </p:nvGraphicFramePr>
        <p:xfrm>
          <a:off x="4381500" y="4312691"/>
          <a:ext cx="4762502" cy="2240113"/>
        </p:xfrm>
        <a:graphic>
          <a:graphicData uri="http://schemas.openxmlformats.org/drawingml/2006/table">
            <a:tbl>
              <a:tblPr>
                <a:tableStyleId>{5C22544A-7EE6-4342-B048-85BDC9FD1C3A}</a:tableStyleId>
              </a:tblPr>
              <a:tblGrid>
                <a:gridCol w="985365">
                  <a:extLst>
                    <a:ext uri="{9D8B030D-6E8A-4147-A177-3AD203B41FA5}">
                      <a16:colId xmlns:a16="http://schemas.microsoft.com/office/drawing/2014/main" val="20000"/>
                    </a:ext>
                  </a:extLst>
                </a:gridCol>
                <a:gridCol w="539591">
                  <a:extLst>
                    <a:ext uri="{9D8B030D-6E8A-4147-A177-3AD203B41FA5}">
                      <a16:colId xmlns:a16="http://schemas.microsoft.com/office/drawing/2014/main" val="851030634"/>
                    </a:ext>
                  </a:extLst>
                </a:gridCol>
                <a:gridCol w="539591">
                  <a:extLst>
                    <a:ext uri="{9D8B030D-6E8A-4147-A177-3AD203B41FA5}">
                      <a16:colId xmlns:a16="http://schemas.microsoft.com/office/drawing/2014/main" val="20001"/>
                    </a:ext>
                  </a:extLst>
                </a:gridCol>
                <a:gridCol w="539591">
                  <a:extLst>
                    <a:ext uri="{9D8B030D-6E8A-4147-A177-3AD203B41FA5}">
                      <a16:colId xmlns:a16="http://schemas.microsoft.com/office/drawing/2014/main" val="20003"/>
                    </a:ext>
                  </a:extLst>
                </a:gridCol>
                <a:gridCol w="539591">
                  <a:extLst>
                    <a:ext uri="{9D8B030D-6E8A-4147-A177-3AD203B41FA5}">
                      <a16:colId xmlns:a16="http://schemas.microsoft.com/office/drawing/2014/main" val="20004"/>
                    </a:ext>
                  </a:extLst>
                </a:gridCol>
                <a:gridCol w="539591">
                  <a:extLst>
                    <a:ext uri="{9D8B030D-6E8A-4147-A177-3AD203B41FA5}">
                      <a16:colId xmlns:a16="http://schemas.microsoft.com/office/drawing/2014/main" val="20005"/>
                    </a:ext>
                  </a:extLst>
                </a:gridCol>
                <a:gridCol w="539591">
                  <a:extLst>
                    <a:ext uri="{9D8B030D-6E8A-4147-A177-3AD203B41FA5}">
                      <a16:colId xmlns:a16="http://schemas.microsoft.com/office/drawing/2014/main" val="3848606593"/>
                    </a:ext>
                  </a:extLst>
                </a:gridCol>
                <a:gridCol w="539591">
                  <a:extLst>
                    <a:ext uri="{9D8B030D-6E8A-4147-A177-3AD203B41FA5}">
                      <a16:colId xmlns:a16="http://schemas.microsoft.com/office/drawing/2014/main" val="1880783633"/>
                    </a:ext>
                  </a:extLst>
                </a:gridCol>
              </a:tblGrid>
              <a:tr h="178569">
                <a:tc>
                  <a:txBody>
                    <a:bodyPr/>
                    <a:lstStyle/>
                    <a:p>
                      <a:pPr algn="ctr" fontAlgn="b"/>
                      <a:endParaRPr lang="en-GB" sz="800" b="0" i="1"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8959" marR="8959" marT="8959" marB="0" anchor="b">
                    <a:noFill/>
                  </a:tcPr>
                </a:tc>
                <a:tc>
                  <a:txBody>
                    <a:bodyPr/>
                    <a:lstStyle/>
                    <a:p>
                      <a:pPr algn="r" fontAlgn="b"/>
                      <a:endParaRPr lang="en-GB" sz="5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8959" marR="8959" marT="8959" marB="0" anchor="b">
                    <a:noFill/>
                  </a:tcPr>
                </a:tc>
                <a:tc gridSpan="6">
                  <a:txBody>
                    <a:bodyPr/>
                    <a:lstStyle/>
                    <a:p>
                      <a:pPr algn="ctr" fontAlgn="b">
                        <a:spcAft>
                          <a:spcPts val="200"/>
                        </a:spcAft>
                      </a:pPr>
                      <a:r>
                        <a:rPr lang="en-GB" sz="800" u="none" strike="noStrike" kern="1200" spc="50" baseline="0">
                          <a:solidFill>
                            <a:schemeClr val="dk1"/>
                          </a:solidFill>
                          <a:effectLst/>
                          <a:latin typeface="Open Sans" panose="020B0606030504020204" pitchFamily="34" charset="0"/>
                          <a:ea typeface="Open Sans" panose="020B0606030504020204" pitchFamily="34" charset="0"/>
                          <a:cs typeface="Open Sans" panose="020B0606030504020204" pitchFamily="34" charset="0"/>
                        </a:rPr>
                        <a:t>ANNUALIZED</a:t>
                      </a:r>
                    </a:p>
                  </a:txBody>
                  <a:tcPr marL="8959" marR="8959" marT="8959" marB="9144" anchor="b">
                    <a:lnB w="12700" cap="flat" cmpd="sng" algn="ctr">
                      <a:solidFill>
                        <a:schemeClr val="tx1">
                          <a:lumMod val="75000"/>
                          <a:lumOff val="25000"/>
                        </a:schemeClr>
                      </a:solidFill>
                      <a:prstDash val="solid"/>
                      <a:round/>
                      <a:headEnd type="none" w="med" len="med"/>
                      <a:tailEnd type="none" w="med" len="med"/>
                    </a:lnB>
                    <a:noFill/>
                  </a:tcPr>
                </a:tc>
                <a:tc hMerge="1">
                  <a:txBody>
                    <a:bodyPr/>
                    <a:lstStyle/>
                    <a:p>
                      <a:pPr algn="ctr" fontAlgn="b">
                        <a:spcAft>
                          <a:spcPts val="200"/>
                        </a:spcAft>
                      </a:pPr>
                      <a:r>
                        <a:rPr lang="en-GB" sz="800" u="none" strike="noStrike" kern="1200" spc="50" baseline="0">
                          <a:solidFill>
                            <a:schemeClr val="dk1"/>
                          </a:solidFill>
                          <a:effectLst/>
                          <a:latin typeface="+mn-lt"/>
                          <a:ea typeface="+mn-ea"/>
                          <a:cs typeface="+mn-cs"/>
                        </a:rPr>
                        <a:t>ANNUALIZED</a:t>
                      </a:r>
                    </a:p>
                  </a:txBody>
                  <a:tcPr marL="0" marR="0" marT="0" marB="27432" anchor="b">
                    <a:lnB w="9525" cap="flat" cmpd="sng" algn="ctr">
                      <a:solidFill>
                        <a:schemeClr val="tx1">
                          <a:lumMod val="75000"/>
                          <a:lumOff val="25000"/>
                        </a:schemeClr>
                      </a:solidFill>
                      <a:prstDash val="solid"/>
                      <a:round/>
                      <a:headEnd type="none" w="med" len="med"/>
                      <a:tailEnd type="none" w="med" len="med"/>
                    </a:lnB>
                    <a:noFill/>
                  </a:tcPr>
                </a:tc>
                <a:tc hMerge="1">
                  <a:txBody>
                    <a:bodyPr/>
                    <a:lstStyle/>
                    <a:p>
                      <a:pPr marL="0" marR="0" lvl="0" indent="0" algn="r" defTabSz="1018824" rtl="0" eaLnBrk="1" fontAlgn="b" latinLnBrk="0" hangingPunct="1">
                        <a:lnSpc>
                          <a:spcPct val="100000"/>
                        </a:lnSpc>
                        <a:spcBef>
                          <a:spcPct val="0"/>
                        </a:spcBef>
                        <a:spcAft>
                          <a:spcPct val="0"/>
                        </a:spcAft>
                        <a:buClrTx/>
                        <a:buSzTx/>
                        <a:buFontTx/>
                        <a:buNone/>
                        <a:defRPr/>
                      </a:pPr>
                      <a:r>
                        <a:rPr lang="en-GB" sz="800" u="none" strike="noStrike">
                          <a:effectLst/>
                          <a:latin typeface="+mn-lt"/>
                        </a:rPr>
                        <a:t>* Annualized</a:t>
                      </a:r>
                      <a:endParaRPr lang="en-GB" sz="800" b="0" i="1" u="none" strike="noStrike">
                        <a:solidFill>
                          <a:srgbClr val="000000"/>
                        </a:solidFill>
                        <a:effectLst/>
                        <a:latin typeface="+mn-lt"/>
                      </a:endParaRPr>
                    </a:p>
                  </a:txBody>
                  <a:tcPr marL="8959" marR="8959" marT="8959" marB="0">
                    <a:noFill/>
                  </a:tcPr>
                </a:tc>
                <a:tc hMerge="1">
                  <a:txBody>
                    <a:bodyPr/>
                    <a:lstStyle/>
                    <a:p>
                      <a:endParaRPr lang="en-GB"/>
                    </a:p>
                  </a:txBody>
                  <a:tcPr/>
                </a:tc>
                <a:tc hMerge="1">
                  <a:txBody>
                    <a:bodyPr/>
                    <a:lstStyle/>
                    <a:p>
                      <a:pPr algn="ctr" fontAlgn="b">
                        <a:spcAft>
                          <a:spcPts val="200"/>
                        </a:spcAft>
                      </a:pPr>
                      <a:endParaRPr lang="en-GB" sz="800" u="none" strike="noStrike" kern="1200" spc="50" baseline="0">
                        <a:solidFill>
                          <a:schemeClr val="dk1"/>
                        </a:solidFill>
                        <a:effectLst/>
                        <a:latin typeface="+mn-lt"/>
                        <a:ea typeface="+mn-ea"/>
                        <a:cs typeface="+mn-cs"/>
                      </a:endParaRPr>
                    </a:p>
                  </a:txBody>
                  <a:tcPr marL="8959" marR="8959" marT="8959" marB="9144" anchor="b">
                    <a:lnB w="12700" cap="flat" cmpd="sng" algn="ctr">
                      <a:solidFill>
                        <a:schemeClr val="tx1">
                          <a:lumMod val="75000"/>
                          <a:lumOff val="25000"/>
                        </a:schemeClr>
                      </a:solidFill>
                      <a:prstDash val="solid"/>
                      <a:round/>
                      <a:headEnd type="none" w="med" len="med"/>
                      <a:tailEnd type="none" w="med" len="med"/>
                    </a:lnB>
                    <a:noFill/>
                  </a:tcPr>
                </a:tc>
                <a:tc hMerge="1">
                  <a:txBody>
                    <a:bodyPr/>
                    <a:lstStyle/>
                    <a:p>
                      <a:pPr algn="ctr" fontAlgn="b">
                        <a:spcAft>
                          <a:spcPts val="200"/>
                        </a:spcAft>
                      </a:pPr>
                      <a:endParaRPr lang="en-GB" sz="800" u="none" strike="noStrike" kern="1200" spc="50" baseline="0">
                        <a:solidFill>
                          <a:schemeClr val="dk1"/>
                        </a:solidFill>
                        <a:effectLst/>
                        <a:latin typeface="+mn-lt"/>
                        <a:ea typeface="+mn-ea"/>
                        <a:cs typeface="+mn-cs"/>
                      </a:endParaRPr>
                    </a:p>
                  </a:txBody>
                  <a:tcPr marL="8959" marR="8959" marT="8959" marB="9144" anchor="b">
                    <a:lnB w="12700"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10000"/>
                  </a:ext>
                </a:extLst>
              </a:tr>
              <a:tr h="0">
                <a:tc>
                  <a:txBody>
                    <a:bodyPr/>
                    <a:lstStyle/>
                    <a:p>
                      <a:pPr algn="l" fontAlgn="ctr"/>
                      <a:r>
                        <a:rPr lang="en-US" sz="900" b="0" i="0" u="none" strike="noStrike">
                          <a:solidFill>
                            <a:schemeClr val="dk1"/>
                          </a:solidFill>
                          <a:effectLst/>
                          <a:latin typeface="Open Sans" panose="020B0606030504020204" pitchFamily="34" charset="0"/>
                          <a:ea typeface="Open Sans" panose="020B0606030504020204" pitchFamily="34" charset="0"/>
                          <a:cs typeface="Open Sans" panose="020B0606030504020204" pitchFamily="34" charset="0"/>
                        </a:rPr>
                        <a:t>Asset Class</a:t>
                      </a:r>
                      <a:endParaRPr lang="en-GB" sz="9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46800" marR="8959" marT="27432" marB="27432" anchor="ctr">
                    <a:lnB w="6350" cap="flat" cmpd="sng" algn="ctr">
                      <a:noFill/>
                      <a:prstDash val="solid"/>
                      <a:round/>
                      <a:headEnd type="none" w="med" len="med"/>
                      <a:tailEnd type="none" w="med" len="med"/>
                    </a:lnB>
                    <a:solidFill>
                      <a:schemeClr val="bg1">
                        <a:lumMod val="85000"/>
                      </a:schemeClr>
                    </a:solidFill>
                  </a:tcPr>
                </a:tc>
                <a:tc>
                  <a:txBody>
                    <a:bodyPr/>
                    <a:lstStyle/>
                    <a:p>
                      <a:pPr algn="ctr" fontAlgn="ctr"/>
                      <a:r>
                        <a:rPr lang="en-GB" sz="9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QTR</a:t>
                      </a:r>
                    </a:p>
                  </a:txBody>
                  <a:tcPr marL="0" marR="0" marT="27432" marB="27432" anchor="ctr">
                    <a:lnB w="6350" cap="flat" cmpd="sng" algn="ctr">
                      <a:noFill/>
                      <a:prstDash val="solid"/>
                      <a:round/>
                      <a:headEnd type="none" w="med" len="med"/>
                      <a:tailEnd type="none" w="med" len="med"/>
                    </a:lnB>
                    <a:solidFill>
                      <a:schemeClr val="bg1">
                        <a:lumMod val="85000"/>
                      </a:schemeClr>
                    </a:solidFill>
                  </a:tcPr>
                </a:tc>
                <a:tc>
                  <a:txBody>
                    <a:bodyPr/>
                    <a:lstStyle/>
                    <a:p>
                      <a:pPr algn="ctr" fontAlgn="ctr"/>
                      <a:r>
                        <a:rPr lang="en-GB" sz="900" b="0" i="0" u="none" strike="noStrike">
                          <a:solidFill>
                            <a:schemeClr val="dk1"/>
                          </a:solidFill>
                          <a:effectLst/>
                          <a:latin typeface="Open Sans" panose="020B0606030504020204" pitchFamily="34" charset="0"/>
                          <a:ea typeface="Open Sans" panose="020B0606030504020204" pitchFamily="34" charset="0"/>
                          <a:cs typeface="Open Sans" panose="020B0606030504020204" pitchFamily="34" charset="0"/>
                        </a:rPr>
                        <a:t>1</a:t>
                      </a:r>
                      <a:br>
                        <a:rPr lang="en-GB" sz="900" b="0" i="0" u="none" strike="noStrike">
                          <a:solidFill>
                            <a:schemeClr val="dk1"/>
                          </a:solidFill>
                          <a:effectLst/>
                          <a:latin typeface="Open Sans" panose="020B0606030504020204" pitchFamily="34" charset="0"/>
                          <a:ea typeface="Open Sans" panose="020B0606030504020204" pitchFamily="34" charset="0"/>
                          <a:cs typeface="Open Sans" panose="020B0606030504020204" pitchFamily="34" charset="0"/>
                        </a:rPr>
                      </a:br>
                      <a:r>
                        <a:rPr lang="en-GB" sz="900" b="0" i="0" u="none" strike="noStrike">
                          <a:solidFill>
                            <a:schemeClr val="dk1"/>
                          </a:solidFill>
                          <a:effectLst/>
                          <a:latin typeface="Open Sans" panose="020B0606030504020204" pitchFamily="34" charset="0"/>
                          <a:ea typeface="Open Sans" panose="020B0606030504020204" pitchFamily="34" charset="0"/>
                          <a:cs typeface="Open Sans" panose="020B0606030504020204" pitchFamily="34" charset="0"/>
                        </a:rPr>
                        <a:t>Year</a:t>
                      </a:r>
                      <a:endParaRPr lang="en-GB" sz="9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27432" marB="27432" anchor="ctr">
                    <a:lnT w="12700" cap="flat" cmpd="sng" algn="ctr">
                      <a:solidFill>
                        <a:schemeClr val="tx1">
                          <a:lumMod val="75000"/>
                          <a:lumOff val="25000"/>
                        </a:schemeClr>
                      </a:solidFill>
                      <a:prstDash val="solid"/>
                      <a:round/>
                      <a:headEnd type="none" w="med" len="med"/>
                      <a:tailEnd type="none" w="med" len="med"/>
                    </a:lnT>
                    <a:lnB w="6350" cap="flat" cmpd="sng" algn="ctr">
                      <a:noFill/>
                      <a:prstDash val="solid"/>
                      <a:round/>
                      <a:headEnd type="none" w="med" len="med"/>
                      <a:tailEnd type="none" w="med" len="med"/>
                    </a:lnB>
                    <a:solidFill>
                      <a:schemeClr val="bg1">
                        <a:lumMod val="85000"/>
                      </a:schemeClr>
                    </a:solidFill>
                  </a:tcPr>
                </a:tc>
                <a:tc>
                  <a:txBody>
                    <a:bodyPr/>
                    <a:lstStyle/>
                    <a:p>
                      <a:pPr algn="ctr" fontAlgn="ctr"/>
                      <a:r>
                        <a:rPr lang="en-GB" sz="900" u="none" strike="noStrike">
                          <a:effectLst/>
                          <a:latin typeface="Open Sans" panose="020B0606030504020204" pitchFamily="34" charset="0"/>
                          <a:ea typeface="Open Sans" panose="020B0606030504020204" pitchFamily="34" charset="0"/>
                          <a:cs typeface="Open Sans" panose="020B0606030504020204" pitchFamily="34" charset="0"/>
                        </a:rPr>
                        <a:t>3</a:t>
                      </a:r>
                      <a:br>
                        <a:rPr lang="en-GB" sz="900" u="none" strike="noStrike">
                          <a:effectLst/>
                          <a:latin typeface="Open Sans" panose="020B0606030504020204" pitchFamily="34" charset="0"/>
                          <a:ea typeface="Open Sans" panose="020B0606030504020204" pitchFamily="34" charset="0"/>
                          <a:cs typeface="Open Sans" panose="020B0606030504020204" pitchFamily="34" charset="0"/>
                        </a:rPr>
                      </a:br>
                      <a:r>
                        <a:rPr lang="en-GB" sz="900" u="none" strike="noStrike">
                          <a:effectLst/>
                          <a:latin typeface="Open Sans" panose="020B0606030504020204" pitchFamily="34" charset="0"/>
                          <a:ea typeface="Open Sans" panose="020B0606030504020204" pitchFamily="34" charset="0"/>
                          <a:cs typeface="Open Sans" panose="020B0606030504020204" pitchFamily="34" charset="0"/>
                        </a:rPr>
                        <a:t>Years</a:t>
                      </a:r>
                      <a:endParaRPr lang="en-GB" sz="9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27432" marB="27432" anchor="ctr">
                    <a:lnT w="12700" cap="flat" cmpd="sng" algn="ctr">
                      <a:solidFill>
                        <a:schemeClr val="tx1">
                          <a:lumMod val="75000"/>
                          <a:lumOff val="25000"/>
                        </a:schemeClr>
                      </a:solidFill>
                      <a:prstDash val="solid"/>
                      <a:round/>
                      <a:headEnd type="none" w="med" len="med"/>
                      <a:tailEnd type="none" w="med" len="med"/>
                    </a:lnT>
                    <a:lnB w="6350" cap="flat" cmpd="sng" algn="ctr">
                      <a:noFill/>
                      <a:prstDash val="solid"/>
                      <a:round/>
                      <a:headEnd type="none" w="med" len="med"/>
                      <a:tailEnd type="none" w="med" len="med"/>
                    </a:lnB>
                    <a:solidFill>
                      <a:schemeClr val="bg1">
                        <a:lumMod val="85000"/>
                      </a:schemeClr>
                    </a:solidFill>
                  </a:tcPr>
                </a:tc>
                <a:tc>
                  <a:txBody>
                    <a:bodyPr/>
                    <a:lstStyle/>
                    <a:p>
                      <a:pPr algn="ctr" fontAlgn="ctr"/>
                      <a:r>
                        <a:rPr lang="en-GB" sz="900" u="none" strike="noStrike">
                          <a:effectLst/>
                          <a:latin typeface="Open Sans" panose="020B0606030504020204" pitchFamily="34" charset="0"/>
                          <a:ea typeface="Open Sans" panose="020B0606030504020204" pitchFamily="34" charset="0"/>
                          <a:cs typeface="Open Sans" panose="020B0606030504020204" pitchFamily="34" charset="0"/>
                        </a:rPr>
                        <a:t>5</a:t>
                      </a:r>
                      <a:br>
                        <a:rPr lang="en-GB" sz="900" u="none" strike="noStrike">
                          <a:effectLst/>
                          <a:latin typeface="Open Sans" panose="020B0606030504020204" pitchFamily="34" charset="0"/>
                          <a:ea typeface="Open Sans" panose="020B0606030504020204" pitchFamily="34" charset="0"/>
                          <a:cs typeface="Open Sans" panose="020B0606030504020204" pitchFamily="34" charset="0"/>
                        </a:rPr>
                      </a:br>
                      <a:r>
                        <a:rPr lang="en-GB" sz="900" u="none" strike="noStrike">
                          <a:effectLst/>
                          <a:latin typeface="Open Sans" panose="020B0606030504020204" pitchFamily="34" charset="0"/>
                          <a:ea typeface="Open Sans" panose="020B0606030504020204" pitchFamily="34" charset="0"/>
                          <a:cs typeface="Open Sans" panose="020B0606030504020204" pitchFamily="34" charset="0"/>
                        </a:rPr>
                        <a:t>Years</a:t>
                      </a:r>
                      <a:endParaRPr lang="en-GB" sz="9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27432" marB="27432" anchor="ctr">
                    <a:lnT w="12700" cap="flat" cmpd="sng" algn="ctr">
                      <a:solidFill>
                        <a:schemeClr val="tx1">
                          <a:lumMod val="75000"/>
                          <a:lumOff val="25000"/>
                        </a:schemeClr>
                      </a:solidFill>
                      <a:prstDash val="solid"/>
                      <a:round/>
                      <a:headEnd type="none" w="med" len="med"/>
                      <a:tailEnd type="none" w="med" len="med"/>
                    </a:lnT>
                    <a:lnB w="6350" cap="flat" cmpd="sng" algn="ctr">
                      <a:noFill/>
                      <a:prstDash val="solid"/>
                      <a:round/>
                      <a:headEnd type="none" w="med" len="med"/>
                      <a:tailEnd type="none" w="med" len="med"/>
                    </a:lnB>
                    <a:solidFill>
                      <a:schemeClr val="bg1">
                        <a:lumMod val="85000"/>
                      </a:schemeClr>
                    </a:solidFill>
                  </a:tcPr>
                </a:tc>
                <a:tc>
                  <a:txBody>
                    <a:bodyPr/>
                    <a:lstStyle/>
                    <a:p>
                      <a:pPr algn="ctr" fontAlgn="ctr"/>
                      <a:r>
                        <a:rPr lang="en-GB" sz="900" u="none" strike="noStrike">
                          <a:effectLst/>
                          <a:latin typeface="Open Sans" panose="020B0606030504020204" pitchFamily="34" charset="0"/>
                          <a:ea typeface="Open Sans" panose="020B0606030504020204" pitchFamily="34" charset="0"/>
                          <a:cs typeface="Open Sans" panose="020B0606030504020204" pitchFamily="34" charset="0"/>
                        </a:rPr>
                        <a:t>10</a:t>
                      </a:r>
                      <a:br>
                        <a:rPr lang="en-GB" sz="900" u="none" strike="noStrike">
                          <a:effectLst/>
                          <a:latin typeface="Open Sans" panose="020B0606030504020204" pitchFamily="34" charset="0"/>
                          <a:ea typeface="Open Sans" panose="020B0606030504020204" pitchFamily="34" charset="0"/>
                          <a:cs typeface="Open Sans" panose="020B0606030504020204" pitchFamily="34" charset="0"/>
                        </a:rPr>
                      </a:br>
                      <a:r>
                        <a:rPr lang="en-GB" sz="900" u="none" strike="noStrike">
                          <a:effectLst/>
                          <a:latin typeface="Open Sans" panose="020B0606030504020204" pitchFamily="34" charset="0"/>
                          <a:ea typeface="Open Sans" panose="020B0606030504020204" pitchFamily="34" charset="0"/>
                          <a:cs typeface="Open Sans" panose="020B0606030504020204" pitchFamily="34" charset="0"/>
                        </a:rPr>
                        <a:t>Years</a:t>
                      </a:r>
                      <a:endParaRPr lang="en-GB" sz="9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27432" marB="27432" anchor="ctr">
                    <a:lnT w="12700" cap="flat" cmpd="sng" algn="ctr">
                      <a:solidFill>
                        <a:schemeClr val="tx1">
                          <a:lumMod val="75000"/>
                          <a:lumOff val="25000"/>
                        </a:schemeClr>
                      </a:solidFill>
                      <a:prstDash val="solid"/>
                      <a:round/>
                      <a:headEnd type="none" w="med" len="med"/>
                      <a:tailEnd type="none" w="med" len="med"/>
                    </a:lnT>
                    <a:lnB w="6350" cap="flat" cmpd="sng" algn="ctr">
                      <a:noFill/>
                      <a:prstDash val="solid"/>
                      <a:round/>
                      <a:headEnd type="none" w="med" len="med"/>
                      <a:tailEnd type="none" w="med" len="med"/>
                    </a:lnB>
                    <a:solidFill>
                      <a:schemeClr val="bg1">
                        <a:lumMod val="85000"/>
                      </a:schemeClr>
                    </a:solidFill>
                  </a:tcPr>
                </a:tc>
                <a:tc>
                  <a:txBody>
                    <a:bodyPr/>
                    <a:lstStyle/>
                    <a:p>
                      <a:pPr algn="ctr" fontAlgn="ctr"/>
                      <a:r>
                        <a:rPr lang="en-GB" sz="9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15 </a:t>
                      </a:r>
                    </a:p>
                    <a:p>
                      <a:pPr algn="ctr" fontAlgn="ctr"/>
                      <a:r>
                        <a:rPr lang="en-GB" sz="9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Years</a:t>
                      </a:r>
                    </a:p>
                  </a:txBody>
                  <a:tcPr marL="0" marR="0" marT="27432" marB="27432" anchor="ctr">
                    <a:lnT w="12700" cap="flat" cmpd="sng" algn="ctr">
                      <a:solidFill>
                        <a:schemeClr val="tx1">
                          <a:lumMod val="75000"/>
                          <a:lumOff val="25000"/>
                        </a:schemeClr>
                      </a:solidFill>
                      <a:prstDash val="solid"/>
                      <a:round/>
                      <a:headEnd type="none" w="med" len="med"/>
                      <a:tailEnd type="none" w="med" len="med"/>
                    </a:lnT>
                    <a:lnB w="6350" cap="flat" cmpd="sng" algn="ctr">
                      <a:noFill/>
                      <a:prstDash val="solid"/>
                      <a:round/>
                      <a:headEnd type="none" w="med" len="med"/>
                      <a:tailEnd type="none" w="med" len="med"/>
                    </a:lnB>
                    <a:solidFill>
                      <a:schemeClr val="bg1">
                        <a:lumMod val="85000"/>
                      </a:schemeClr>
                    </a:solidFill>
                  </a:tcPr>
                </a:tc>
                <a:tc>
                  <a:txBody>
                    <a:bodyPr/>
                    <a:lstStyle/>
                    <a:p>
                      <a:pPr algn="ctr" fontAlgn="ctr"/>
                      <a:r>
                        <a:rPr lang="en-GB" sz="9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20 </a:t>
                      </a:r>
                    </a:p>
                    <a:p>
                      <a:pPr algn="ctr" fontAlgn="ctr"/>
                      <a:r>
                        <a:rPr lang="en-GB" sz="9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Years</a:t>
                      </a:r>
                    </a:p>
                  </a:txBody>
                  <a:tcPr marL="0" marR="0" marT="27432" marB="27432" anchor="ctr">
                    <a:lnT w="12700" cap="flat" cmpd="sng" algn="ctr">
                      <a:solidFill>
                        <a:schemeClr val="tx1">
                          <a:lumMod val="75000"/>
                          <a:lumOff val="25000"/>
                        </a:schemeClr>
                      </a:solidFill>
                      <a:prstDash val="solid"/>
                      <a:round/>
                      <a:headEnd type="none" w="med" len="med"/>
                      <a:tailEnd type="none" w="med" len="med"/>
                    </a:lnT>
                    <a:lnB w="6350" cap="flat" cmpd="sng" algn="ctr">
                      <a:no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2"/>
                  </a:ext>
                </a:extLst>
              </a:tr>
              <a:tr h="346472">
                <a:tc>
                  <a:txBody>
                    <a:bodyPr/>
                    <a:lstStyle/>
                    <a:p>
                      <a:pPr algn="l" fontAlgn="b"/>
                      <a:r>
                        <a:rPr lang="en-US" sz="900" b="0" i="0" u="none" strike="noStrike" kern="12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Value</a:t>
                      </a:r>
                    </a:p>
                  </a:txBody>
                  <a:tcPr marL="46800" marR="7168" marT="7168" marB="0"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2.50</a:t>
                      </a:r>
                    </a:p>
                  </a:txBody>
                  <a:tcPr marL="0" marR="0" marT="0" marB="0" anchor="ctr">
                    <a:lnL w="6350" cap="flat" cmpd="sng" algn="ctr">
                      <a:noFill/>
                      <a:prstDash val="solid"/>
                      <a:round/>
                      <a:headEnd type="none" w="med" len="med"/>
                      <a:tailEnd type="none" w="med" len="med"/>
                    </a:lnL>
                    <a:lnT w="635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fontAlgn="b"/>
                      <a:r>
                        <a:rPr lang="en-GB"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32.19</a:t>
                      </a:r>
                    </a:p>
                  </a:txBody>
                  <a:tcPr marL="0" marR="0" marT="0" marB="0" anchor="ctr">
                    <a:lnT w="635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fontAlgn="b"/>
                      <a:r>
                        <a:rPr lang="en-GB"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20.37</a:t>
                      </a:r>
                    </a:p>
                  </a:txBody>
                  <a:tcPr marL="0" marR="0" marT="0" marB="0" anchor="ctr">
                    <a:lnT w="635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fontAlgn="b"/>
                      <a:r>
                        <a:rPr lang="en-GB"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12.69</a:t>
                      </a:r>
                    </a:p>
                  </a:txBody>
                  <a:tcPr marL="0" marR="0" marT="0" marB="0" anchor="ctr">
                    <a:lnT w="635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fontAlgn="b"/>
                      <a:r>
                        <a:rPr lang="en-GB"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9.71</a:t>
                      </a:r>
                    </a:p>
                  </a:txBody>
                  <a:tcPr marL="0" marR="0" marT="0" marB="0" anchor="ctr">
                    <a:lnT w="635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fontAlgn="b"/>
                      <a:r>
                        <a:rPr lang="en-GB"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6.50</a:t>
                      </a:r>
                    </a:p>
                  </a:txBody>
                  <a:tcPr marL="0" marR="0" marT="0" marB="0" anchor="ctr">
                    <a:lnT w="635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fontAlgn="b"/>
                      <a:r>
                        <a:rPr lang="en-GB"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5.14</a:t>
                      </a:r>
                    </a:p>
                  </a:txBody>
                  <a:tcPr marL="0" marR="0" marT="0" marB="0" anchor="ctr">
                    <a:lnT w="635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46472">
                <a:tc>
                  <a:txBody>
                    <a:bodyPr/>
                    <a:lstStyle/>
                    <a:p>
                      <a:pPr algn="l" fontAlgn="b"/>
                      <a:r>
                        <a:rPr lang="en-GB" sz="900" b="0" i="0" u="none" strike="noStrike" kern="12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Small Cap</a:t>
                      </a:r>
                      <a:endParaRPr lang="en-US" sz="900" b="0" i="0" u="none" strike="noStrike" kern="12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46800" marR="7168" marT="7168" marB="0" anchor="ctr">
                    <a:lnL w="12700" cmpd="sng">
                      <a:noFill/>
                    </a:lnL>
                    <a:lnR w="635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C00000"/>
                          </a:solidFill>
                          <a:effectLst/>
                          <a:latin typeface="Open Sans" panose="020B0606030504020204" pitchFamily="34" charset="0"/>
                          <a:ea typeface="Open Sans" panose="020B0606030504020204" pitchFamily="34" charset="0"/>
                          <a:cs typeface="Open Sans" panose="020B0606030504020204" pitchFamily="34" charset="0"/>
                        </a:rPr>
                        <a:t>-0.37</a:t>
                      </a:r>
                      <a:endParaRPr lang="en-GB" sz="900" b="0" i="0" u="none" strike="noStrike" dirty="0">
                        <a:solidFill>
                          <a:srgbClr val="C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ctr">
                    <a:lnL w="635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fontAlgn="b"/>
                      <a:r>
                        <a:rPr lang="en-GB"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29.19</a:t>
                      </a: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fontAlgn="b"/>
                      <a:r>
                        <a:rPr lang="en-GB"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13.77</a:t>
                      </a: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fontAlgn="b"/>
                      <a:r>
                        <a:rPr lang="en-GB"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5.40</a:t>
                      </a: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fontAlgn="b"/>
                      <a:r>
                        <a:rPr lang="en-GB"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7.95</a:t>
                      </a: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fontAlgn="b"/>
                      <a:r>
                        <a:rPr lang="en-GB"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6.56</a:t>
                      </a: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fontAlgn="b"/>
                      <a:r>
                        <a:rPr lang="en-GB"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5.49</a:t>
                      </a: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46472">
                <a:tc>
                  <a:txBody>
                    <a:bodyPr/>
                    <a:lstStyle/>
                    <a:p>
                      <a:pPr algn="l" fontAlgn="b"/>
                      <a:r>
                        <a:rPr lang="en-GB" sz="900" b="0" i="0" u="none" strike="noStrike" kern="12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Marketwide</a:t>
                      </a:r>
                    </a:p>
                  </a:txBody>
                  <a:tcPr marL="46800" marR="7168" marT="7168" marB="0" anchor="ctr">
                    <a:lnL w="12700" cmpd="sng">
                      <a:noFill/>
                    </a:lnL>
                    <a:lnR w="635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C00000"/>
                          </a:solidFill>
                          <a:effectLst/>
                          <a:latin typeface="Open Sans" panose="020B0606030504020204" pitchFamily="34" charset="0"/>
                          <a:ea typeface="Open Sans" panose="020B0606030504020204" pitchFamily="34" charset="0"/>
                          <a:cs typeface="Open Sans" panose="020B0606030504020204" pitchFamily="34" charset="0"/>
                        </a:rPr>
                        <a:t>-0.86</a:t>
                      </a:r>
                      <a:endParaRPr lang="en-GB" sz="900" b="0" i="0" u="none" strike="noStrike" dirty="0">
                        <a:solidFill>
                          <a:srgbClr val="C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ctr">
                    <a:lnL w="635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fontAlgn="b"/>
                      <a:r>
                        <a:rPr lang="en-GB"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23.84</a:t>
                      </a: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fontAlgn="b"/>
                      <a:r>
                        <a:rPr lang="en-GB"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14.23</a:t>
                      </a: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fontAlgn="b"/>
                      <a:r>
                        <a:rPr lang="en-GB"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7.96</a:t>
                      </a: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fontAlgn="b"/>
                      <a:r>
                        <a:rPr lang="en-GB"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8.56</a:t>
                      </a: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fontAlgn="b"/>
                      <a:r>
                        <a:rPr lang="en-GB"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6.29</a:t>
                      </a: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fontAlgn="b"/>
                      <a:r>
                        <a:rPr lang="en-GB"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5.25</a:t>
                      </a: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346472">
                <a:tc>
                  <a:txBody>
                    <a:bodyPr/>
                    <a:lstStyle/>
                    <a:p>
                      <a:pPr algn="l" fontAlgn="b"/>
                      <a:r>
                        <a:rPr lang="en-GB" sz="900" b="0" i="0" u="none" strike="noStrike" kern="12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Large Cap</a:t>
                      </a:r>
                    </a:p>
                  </a:txBody>
                  <a:tcPr marL="46800" marR="7168" marT="7168" marB="0" anchor="ctr">
                    <a:lnL w="12700" cmpd="sng">
                      <a:noFill/>
                    </a:lnL>
                    <a:lnR w="635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C00000"/>
                          </a:solidFill>
                          <a:effectLst/>
                          <a:latin typeface="Open Sans" panose="020B0606030504020204" pitchFamily="34" charset="0"/>
                          <a:ea typeface="Open Sans" panose="020B0606030504020204" pitchFamily="34" charset="0"/>
                          <a:cs typeface="Open Sans" panose="020B0606030504020204" pitchFamily="34" charset="0"/>
                        </a:rPr>
                        <a:t>-0.94</a:t>
                      </a:r>
                    </a:p>
                  </a:txBody>
                  <a:tcPr marL="0" marR="0" marT="0" marB="0" anchor="ctr">
                    <a:lnL w="635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fontAlgn="b"/>
                      <a:r>
                        <a:rPr lang="en-GB"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22.99</a:t>
                      </a: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fontAlgn="b"/>
                      <a:r>
                        <a:rPr lang="en-GB"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14.30</a:t>
                      </a: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fontAlgn="b"/>
                      <a:r>
                        <a:rPr lang="en-GB"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8.40</a:t>
                      </a: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fontAlgn="b"/>
                      <a:r>
                        <a:rPr lang="en-GB"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8.66</a:t>
                      </a: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fontAlgn="b"/>
                      <a:r>
                        <a:rPr lang="en-GB"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6.26</a:t>
                      </a: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fontAlgn="b"/>
                      <a:r>
                        <a:rPr lang="en-GB"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5.17</a:t>
                      </a: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870949891"/>
                  </a:ext>
                </a:extLst>
              </a:tr>
              <a:tr h="346472">
                <a:tc>
                  <a:txBody>
                    <a:bodyPr/>
                    <a:lstStyle/>
                    <a:p>
                      <a:pPr algn="l" fontAlgn="b"/>
                      <a:r>
                        <a:rPr lang="en-GB" sz="900" b="0" i="0" u="none" strike="noStrike" kern="12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Growth</a:t>
                      </a:r>
                    </a:p>
                  </a:txBody>
                  <a:tcPr marL="46800" marR="7168" marT="7168" marB="0" anchor="ctr">
                    <a:lnL w="12700" cmpd="sng">
                      <a:noFill/>
                    </a:lnL>
                    <a:lnR w="635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C00000"/>
                          </a:solidFill>
                          <a:effectLst/>
                          <a:latin typeface="Open Sans" panose="020B0606030504020204" pitchFamily="34" charset="0"/>
                          <a:ea typeface="Open Sans" panose="020B0606030504020204" pitchFamily="34" charset="0"/>
                          <a:cs typeface="Open Sans" panose="020B0606030504020204" pitchFamily="34" charset="0"/>
                        </a:rPr>
                        <a:t>-4.60</a:t>
                      </a:r>
                      <a:endParaRPr lang="en-GB" sz="900" b="0" i="0" u="none" strike="noStrike" dirty="0">
                        <a:solidFill>
                          <a:srgbClr val="C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ctr">
                    <a:lnL w="635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ctr" fontAlgn="b"/>
                      <a:r>
                        <a:rPr lang="en-GB"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13.95</a:t>
                      </a:r>
                    </a:p>
                  </a:txBody>
                  <a:tcPr marL="0" marR="0" marT="0" marB="0" anchor="ctr">
                    <a:lnT w="3175"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ctr" fontAlgn="b"/>
                      <a:r>
                        <a:rPr lang="en-GB"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8.34</a:t>
                      </a:r>
                    </a:p>
                  </a:txBody>
                  <a:tcPr marL="0" marR="0" marT="0" marB="0" anchor="ctr">
                    <a:lnT w="3175"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ctr" fontAlgn="b"/>
                      <a:r>
                        <a:rPr lang="en-GB"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3.99</a:t>
                      </a:r>
                    </a:p>
                  </a:txBody>
                  <a:tcPr marL="0" marR="0" marT="0" marB="0" anchor="ctr">
                    <a:lnT w="3175"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ctr" fontAlgn="b"/>
                      <a:r>
                        <a:rPr lang="en-GB"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7.31</a:t>
                      </a:r>
                    </a:p>
                  </a:txBody>
                  <a:tcPr marL="0" marR="0" marT="0" marB="0" anchor="ctr">
                    <a:lnT w="3175"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ctr" fontAlgn="b"/>
                      <a:r>
                        <a:rPr lang="en-GB"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5.79</a:t>
                      </a:r>
                    </a:p>
                  </a:txBody>
                  <a:tcPr marL="0" marR="0" marT="0" marB="0" anchor="ctr">
                    <a:lnT w="3175"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ctr" fontAlgn="b"/>
                      <a:r>
                        <a:rPr lang="en-GB"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5.01</a:t>
                      </a:r>
                    </a:p>
                  </a:txBody>
                  <a:tcPr marL="0" marR="0" marT="0" marB="0" anchor="ctr">
                    <a:lnT w="3175"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1625055603"/>
                  </a:ext>
                </a:extLst>
              </a:tr>
            </a:tbl>
          </a:graphicData>
        </a:graphic>
      </p:graphicFrame>
      <p:sp>
        <p:nvSpPr>
          <p:cNvPr id="34" name="TextBox 33">
            <a:extLst>
              <a:ext uri="{FF2B5EF4-FFF2-40B4-BE49-F238E27FC236}">
                <a16:creationId xmlns:a16="http://schemas.microsoft.com/office/drawing/2014/main" id="{8A040C0E-415C-F43F-5568-E55497CCFEE9}"/>
              </a:ext>
            </a:extLst>
          </p:cNvPr>
          <p:cNvSpPr txBox="1"/>
          <p:nvPr/>
        </p:nvSpPr>
        <p:spPr bwMode="auto">
          <a:xfrm>
            <a:off x="4301318" y="4170927"/>
            <a:ext cx="276225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rtlCol="0">
            <a:spAutoFit/>
          </a:bodyPr>
          <a:lstStyle>
            <a:defPPr>
              <a:defRPr lang="en-US"/>
            </a:defPPr>
            <a:lvl1pPr marL="0" algn="l" defTabSz="1018228" rtl="0" eaLnBrk="1" latinLnBrk="0" hangingPunct="1">
              <a:defRPr sz="2000" kern="1200">
                <a:solidFill>
                  <a:schemeClr val="tx1"/>
                </a:solidFill>
                <a:latin typeface="+mn-lt"/>
                <a:ea typeface="+mn-ea"/>
                <a:cs typeface="+mn-cs"/>
              </a:defRPr>
            </a:lvl1pPr>
            <a:lvl2pPr marL="509115" algn="l" defTabSz="1018228" rtl="0" eaLnBrk="1" latinLnBrk="0" hangingPunct="1">
              <a:defRPr sz="2000" kern="1200">
                <a:solidFill>
                  <a:schemeClr val="tx1"/>
                </a:solidFill>
                <a:latin typeface="+mn-lt"/>
                <a:ea typeface="+mn-ea"/>
                <a:cs typeface="+mn-cs"/>
              </a:defRPr>
            </a:lvl2pPr>
            <a:lvl3pPr marL="1018228" algn="l" defTabSz="1018228" rtl="0" eaLnBrk="1" latinLnBrk="0" hangingPunct="1">
              <a:defRPr sz="2000" kern="1200">
                <a:solidFill>
                  <a:schemeClr val="tx1"/>
                </a:solidFill>
                <a:latin typeface="+mn-lt"/>
                <a:ea typeface="+mn-ea"/>
                <a:cs typeface="+mn-cs"/>
              </a:defRPr>
            </a:lvl3pPr>
            <a:lvl4pPr marL="1527344" algn="l" defTabSz="1018228" rtl="0" eaLnBrk="1" latinLnBrk="0" hangingPunct="1">
              <a:defRPr sz="2000" kern="1200">
                <a:solidFill>
                  <a:schemeClr val="tx1"/>
                </a:solidFill>
                <a:latin typeface="+mn-lt"/>
                <a:ea typeface="+mn-ea"/>
                <a:cs typeface="+mn-cs"/>
              </a:defRPr>
            </a:lvl4pPr>
            <a:lvl5pPr marL="2036458" algn="l" defTabSz="1018228" rtl="0" eaLnBrk="1" latinLnBrk="0" hangingPunct="1">
              <a:defRPr sz="2000" kern="1200">
                <a:solidFill>
                  <a:schemeClr val="tx1"/>
                </a:solidFill>
                <a:latin typeface="+mn-lt"/>
                <a:ea typeface="+mn-ea"/>
                <a:cs typeface="+mn-cs"/>
              </a:defRPr>
            </a:lvl5pPr>
            <a:lvl6pPr marL="2545574" algn="l" defTabSz="1018228" rtl="0" eaLnBrk="1" latinLnBrk="0" hangingPunct="1">
              <a:defRPr sz="2000" kern="1200">
                <a:solidFill>
                  <a:schemeClr val="tx1"/>
                </a:solidFill>
                <a:latin typeface="+mn-lt"/>
                <a:ea typeface="+mn-ea"/>
                <a:cs typeface="+mn-cs"/>
              </a:defRPr>
            </a:lvl6pPr>
            <a:lvl7pPr marL="3054686" algn="l" defTabSz="1018228" rtl="0" eaLnBrk="1" latinLnBrk="0" hangingPunct="1">
              <a:defRPr sz="2000" kern="1200">
                <a:solidFill>
                  <a:schemeClr val="tx1"/>
                </a:solidFill>
                <a:latin typeface="+mn-lt"/>
                <a:ea typeface="+mn-ea"/>
                <a:cs typeface="+mn-cs"/>
              </a:defRPr>
            </a:lvl7pPr>
            <a:lvl8pPr marL="3563802" algn="l" defTabSz="1018228" rtl="0" eaLnBrk="1" latinLnBrk="0" hangingPunct="1">
              <a:defRPr sz="2000" kern="1200">
                <a:solidFill>
                  <a:schemeClr val="tx1"/>
                </a:solidFill>
                <a:latin typeface="+mn-lt"/>
                <a:ea typeface="+mn-ea"/>
                <a:cs typeface="+mn-cs"/>
              </a:defRPr>
            </a:lvl8pPr>
            <a:lvl9pPr marL="4072914" algn="l" defTabSz="1018228" rtl="0" eaLnBrk="1" latinLnBrk="0" hangingPunct="1">
              <a:defRPr sz="2000" kern="1200">
                <a:solidFill>
                  <a:schemeClr val="tx1"/>
                </a:solidFill>
                <a:latin typeface="+mn-lt"/>
                <a:ea typeface="+mn-ea"/>
                <a:cs typeface="+mn-cs"/>
              </a:defRPr>
            </a:lvl9pPr>
          </a:lstStyle>
          <a:p>
            <a:pPr algn="l" defTabSz="914400" fontAlgn="base">
              <a:spcBef>
                <a:spcPct val="0"/>
              </a:spcBef>
              <a:spcAft>
                <a:spcPct val="0"/>
              </a:spcAft>
            </a:pPr>
            <a:r>
              <a:rPr lang="en-US" sz="1050" b="1">
                <a:latin typeface="Open Sans" panose="020B0606030504020204" pitchFamily="34" charset="0"/>
                <a:ea typeface="Open Sans" panose="020B0606030504020204" pitchFamily="34" charset="0"/>
                <a:cs typeface="Open Sans" panose="020B0606030504020204" pitchFamily="34" charset="0"/>
              </a:rPr>
              <a:t>Periodic Returns (%)</a:t>
            </a:r>
          </a:p>
        </p:txBody>
      </p:sp>
      <p:graphicFrame>
        <p:nvGraphicFramePr>
          <p:cNvPr id="35" name="Chart 34">
            <a:extLst>
              <a:ext uri="{FF2B5EF4-FFF2-40B4-BE49-F238E27FC236}">
                <a16:creationId xmlns:a16="http://schemas.microsoft.com/office/drawing/2014/main" id="{9C2C1ED2-0E67-B74F-F330-90F9AFD9CD47}"/>
              </a:ext>
            </a:extLst>
          </p:cNvPr>
          <p:cNvGraphicFramePr/>
          <p:nvPr>
            <p:extLst>
              <p:ext uri="{D42A27DB-BD31-4B8C-83A1-F6EECF244321}">
                <p14:modId xmlns:p14="http://schemas.microsoft.com/office/powerpoint/2010/main" val="3894013357"/>
              </p:ext>
            </p:extLst>
          </p:nvPr>
        </p:nvGraphicFramePr>
        <p:xfrm>
          <a:off x="91440" y="4379976"/>
          <a:ext cx="2514600" cy="162763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49823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188701B5-4AA6-F017-A398-EF4B31471148}"/>
              </a:ext>
            </a:extLst>
          </p:cNvPr>
          <p:cNvSpPr>
            <a:spLocks noGrp="1"/>
          </p:cNvSpPr>
          <p:nvPr>
            <p:ph type="sldNum" sz="quarter" idx="12"/>
          </p:nvPr>
        </p:nvSpPr>
        <p:spPr>
          <a:xfrm>
            <a:off x="9006644" y="731044"/>
            <a:ext cx="492760" cy="413808"/>
          </a:xfrm>
        </p:spPr>
        <p:txBody>
          <a:bodyPr/>
          <a:lstStyle/>
          <a:p>
            <a:fld id="{66F6FF41-5833-4EBF-9145-362BCED2914A}" type="slidenum">
              <a:rPr lang="en-US" smtClean="0">
                <a:solidFill>
                  <a:schemeClr val="bg1"/>
                </a:solidFill>
                <a:latin typeface="Open Sans" panose="020B0606030504020204" pitchFamily="34" charset="0"/>
                <a:ea typeface="Open Sans" panose="020B0606030504020204" pitchFamily="34" charset="0"/>
                <a:cs typeface="Open Sans" panose="020B0606030504020204" pitchFamily="34" charset="0"/>
              </a:rPr>
              <a:pPr/>
              <a:t>12</a:t>
            </a:fld>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Title 2">
            <a:extLst>
              <a:ext uri="{FF2B5EF4-FFF2-40B4-BE49-F238E27FC236}">
                <a16:creationId xmlns:a16="http://schemas.microsoft.com/office/drawing/2014/main" id="{A9A2D409-9191-79F5-80C3-DA5385A55B0A}"/>
              </a:ext>
            </a:extLst>
          </p:cNvPr>
          <p:cNvSpPr>
            <a:spLocks noGrp="1"/>
          </p:cNvSpPr>
          <p:nvPr>
            <p:ph type="title"/>
          </p:nvPr>
        </p:nvSpPr>
        <p:spPr>
          <a:xfrm>
            <a:off x="529812" y="829416"/>
            <a:ext cx="9052560" cy="521864"/>
          </a:xfrm>
        </p:spPr>
        <p:txBody>
          <a:bodyPr/>
          <a:lstStyle/>
          <a:p>
            <a:r>
              <a:rPr lang="en-US" b="1" dirty="0">
                <a:solidFill>
                  <a:srgbClr val="141E25"/>
                </a:solidFill>
                <a:latin typeface="Montserrat" panose="00000500000000000000" pitchFamily="50" charset="0"/>
                <a:ea typeface="Open Sans" panose="020B0606030504020204" pitchFamily="34" charset="0"/>
                <a:cs typeface="Open Sans" panose="020B0606030504020204" pitchFamily="34" charset="0"/>
              </a:rPr>
              <a:t>Emerging Markets Stocks</a:t>
            </a:r>
          </a:p>
        </p:txBody>
      </p:sp>
      <p:sp>
        <p:nvSpPr>
          <p:cNvPr id="12" name="Text Placeholder 5">
            <a:extLst>
              <a:ext uri="{FF2B5EF4-FFF2-40B4-BE49-F238E27FC236}">
                <a16:creationId xmlns:a16="http://schemas.microsoft.com/office/drawing/2014/main" id="{70C4B689-96DF-23C2-732A-1E377DA50304}"/>
              </a:ext>
            </a:extLst>
          </p:cNvPr>
          <p:cNvSpPr txBox="1">
            <a:spLocks/>
          </p:cNvSpPr>
          <p:nvPr/>
        </p:nvSpPr>
        <p:spPr>
          <a:xfrm>
            <a:off x="529813" y="1238888"/>
            <a:ext cx="8823326" cy="346075"/>
          </a:xfrm>
          <a:prstGeom prst="rect">
            <a:avLst/>
          </a:prstGeom>
        </p:spPr>
        <p:txBody>
          <a:bodyPr vert="horz" lIns="91388" tIns="54833" rIns="91388" bIns="54833" rtlCol="0" anchor="t">
            <a:noAutofit/>
          </a:bodyPr>
          <a:lstStyle>
            <a:lvl1pPr marL="0" indent="0" algn="l" defTabSz="1018228" rtl="0" eaLnBrk="1" latinLnBrk="0" hangingPunct="1">
              <a:spcBef>
                <a:spcPct val="20000"/>
              </a:spcBef>
              <a:buFont typeface="Arial" pitchFamily="34" charset="0"/>
              <a:buNone/>
              <a:defRPr sz="1600" kern="1200">
                <a:solidFill>
                  <a:schemeClr val="bg1">
                    <a:lumMod val="50000"/>
                  </a:schemeClr>
                </a:solidFill>
                <a:latin typeface="Arial" pitchFamily="34" charset="0"/>
                <a:ea typeface="+mn-ea"/>
                <a:cs typeface="Arial" pitchFamily="34" charset="0"/>
              </a:defRPr>
            </a:lvl1pPr>
            <a:lvl2pPr marL="827310" indent="-318195"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2pPr>
            <a:lvl3pPr marL="1272787"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781900"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291015"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80012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9245"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835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7471"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r>
              <a:rPr lang="en-US" dirty="0">
                <a:highlight>
                  <a:srgbClr val="FFFFFF"/>
                </a:highlight>
                <a:latin typeface="Open Sans" panose="020B0606030504020204" pitchFamily="34" charset="0"/>
                <a:ea typeface="Open Sans" panose="020B0606030504020204" pitchFamily="34" charset="0"/>
                <a:cs typeface="Open Sans" panose="020B0606030504020204" pitchFamily="34" charset="0"/>
              </a:rPr>
              <a:t>Returns (USD), 1</a:t>
            </a:r>
            <a:r>
              <a:rPr lang="en-US" baseline="30000" dirty="0">
                <a:highlight>
                  <a:srgbClr val="FFFFFF"/>
                </a:highlight>
                <a:latin typeface="Open Sans" panose="020B0606030504020204" pitchFamily="34" charset="0"/>
                <a:ea typeface="Open Sans" panose="020B0606030504020204" pitchFamily="34" charset="0"/>
                <a:cs typeface="Open Sans" panose="020B0606030504020204" pitchFamily="34" charset="0"/>
              </a:rPr>
              <a:t>st</a:t>
            </a:r>
            <a:r>
              <a:rPr lang="en-US" dirty="0">
                <a:highlight>
                  <a:srgbClr val="FFFFFF"/>
                </a:highlight>
                <a:latin typeface="Open Sans" panose="020B0606030504020204" pitchFamily="34" charset="0"/>
                <a:ea typeface="Open Sans" panose="020B0606030504020204" pitchFamily="34" charset="0"/>
                <a:cs typeface="Open Sans" panose="020B0606030504020204" pitchFamily="34" charset="0"/>
              </a:rPr>
              <a:t> Quarter 2026</a:t>
            </a:r>
          </a:p>
        </p:txBody>
      </p:sp>
      <p:sp>
        <p:nvSpPr>
          <p:cNvPr id="5" name="Text Placeholder 12">
            <a:extLst>
              <a:ext uri="{FF2B5EF4-FFF2-40B4-BE49-F238E27FC236}">
                <a16:creationId xmlns:a16="http://schemas.microsoft.com/office/drawing/2014/main" id="{F8F74F52-DB66-0B68-CFA7-A36B2E731597}"/>
              </a:ext>
            </a:extLst>
          </p:cNvPr>
          <p:cNvSpPr txBox="1">
            <a:spLocks/>
          </p:cNvSpPr>
          <p:nvPr/>
        </p:nvSpPr>
        <p:spPr>
          <a:xfrm>
            <a:off x="676816" y="7125795"/>
            <a:ext cx="8529320" cy="400050"/>
          </a:xfrm>
          <a:prstGeom prst="rect">
            <a:avLst/>
          </a:prstGeom>
        </p:spPr>
        <p:txBody>
          <a:bodyPr vert="horz" lIns="91388" tIns="0" rIns="91388" bIns="0" rtlCol="0" anchor="b">
            <a:noAutofit/>
          </a:bodyPr>
          <a:lstStyle>
            <a:lvl1pPr marL="0" indent="0" algn="l" defTabSz="1018228" rtl="0" eaLnBrk="1" latinLnBrk="0" hangingPunct="1">
              <a:spcBef>
                <a:spcPts val="0"/>
              </a:spcBef>
              <a:buFont typeface="Arial" pitchFamily="34" charset="0"/>
              <a:buNone/>
              <a:defRPr sz="800" kern="1200">
                <a:solidFill>
                  <a:schemeClr val="tx1">
                    <a:lumMod val="65000"/>
                    <a:lumOff val="35000"/>
                  </a:schemeClr>
                </a:solidFill>
                <a:latin typeface="Arial Narrow" pitchFamily="34" charset="0"/>
                <a:ea typeface="+mn-ea"/>
                <a:cs typeface="Arial" pitchFamily="34" charset="0"/>
              </a:defRPr>
            </a:lvl1pPr>
            <a:lvl2pPr marL="509115" indent="0" algn="l" defTabSz="1018228" rtl="0" eaLnBrk="1" latinLnBrk="0" hangingPunct="1">
              <a:spcBef>
                <a:spcPct val="20000"/>
              </a:spcBef>
              <a:buFont typeface="Arial" pitchFamily="34" charset="0"/>
              <a:buNone/>
              <a:defRPr sz="800" kern="1200">
                <a:solidFill>
                  <a:schemeClr val="tx1">
                    <a:lumMod val="65000"/>
                    <a:lumOff val="35000"/>
                  </a:schemeClr>
                </a:solidFill>
                <a:latin typeface="Arial" pitchFamily="34" charset="0"/>
                <a:ea typeface="+mn-ea"/>
                <a:cs typeface="Arial" pitchFamily="34" charset="0"/>
              </a:defRPr>
            </a:lvl2pPr>
            <a:lvl3pPr marL="1018229" indent="0" algn="l" defTabSz="1018228" rtl="0" eaLnBrk="1" latinLnBrk="0" hangingPunct="1">
              <a:spcBef>
                <a:spcPct val="20000"/>
              </a:spcBef>
              <a:buFont typeface="Arial" pitchFamily="34" charset="0"/>
              <a:buNone/>
              <a:defRPr sz="800" kern="1200">
                <a:solidFill>
                  <a:schemeClr val="tx1">
                    <a:lumMod val="65000"/>
                    <a:lumOff val="35000"/>
                  </a:schemeClr>
                </a:solidFill>
                <a:latin typeface="Arial" pitchFamily="34" charset="0"/>
                <a:ea typeface="+mn-ea"/>
                <a:cs typeface="Arial" pitchFamily="34" charset="0"/>
              </a:defRPr>
            </a:lvl3pPr>
            <a:lvl4pPr marL="1527344" indent="0" algn="l" defTabSz="1018228" rtl="0" eaLnBrk="1" latinLnBrk="0" hangingPunct="1">
              <a:spcBef>
                <a:spcPct val="20000"/>
              </a:spcBef>
              <a:buFont typeface="Arial" pitchFamily="34" charset="0"/>
              <a:buNone/>
              <a:defRPr sz="800" kern="1200">
                <a:solidFill>
                  <a:schemeClr val="tx1">
                    <a:lumMod val="65000"/>
                    <a:lumOff val="35000"/>
                  </a:schemeClr>
                </a:solidFill>
                <a:latin typeface="Arial" pitchFamily="34" charset="0"/>
                <a:ea typeface="+mn-ea"/>
                <a:cs typeface="Arial" pitchFamily="34" charset="0"/>
              </a:defRPr>
            </a:lvl4pPr>
            <a:lvl5pPr marL="2036458" indent="0" algn="l" defTabSz="1018228" rtl="0" eaLnBrk="1" latinLnBrk="0" hangingPunct="1">
              <a:spcBef>
                <a:spcPct val="20000"/>
              </a:spcBef>
              <a:buFont typeface="Arial" pitchFamily="34" charset="0"/>
              <a:buNone/>
              <a:defRPr sz="800" kern="1200">
                <a:solidFill>
                  <a:schemeClr val="tx1">
                    <a:lumMod val="65000"/>
                    <a:lumOff val="35000"/>
                  </a:schemeClr>
                </a:solidFill>
                <a:latin typeface="Arial" pitchFamily="34" charset="0"/>
                <a:ea typeface="+mn-ea"/>
                <a:cs typeface="Arial" pitchFamily="34" charset="0"/>
              </a:defRPr>
            </a:lvl5pPr>
            <a:lvl6pPr marL="280012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9245"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835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7471"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r>
              <a:rPr lang="en-US" b="1" dirty="0">
                <a:latin typeface="Open Sans" panose="020B0606030504020204" pitchFamily="34" charset="0"/>
                <a:ea typeface="Open Sans" panose="020B0606030504020204" pitchFamily="34" charset="0"/>
                <a:cs typeface="Open Sans" panose="020B0606030504020204" pitchFamily="34" charset="0"/>
              </a:rPr>
              <a:t>Past performance is not a guarantee of future results. </a:t>
            </a:r>
            <a:r>
              <a:rPr lang="en-US" dirty="0">
                <a:latin typeface="Open Sans" panose="020B0606030504020204" pitchFamily="34" charset="0"/>
                <a:ea typeface="Open Sans" panose="020B0606030504020204" pitchFamily="34" charset="0"/>
                <a:cs typeface="Open Sans" panose="020B0606030504020204" pitchFamily="34" charset="0"/>
              </a:rPr>
              <a:t>Indices are not available for direct investment. Index performance does not reflect the expenses associated with the management of an actual portfolio. Market segment (index representation) as follows: </a:t>
            </a:r>
            <a:r>
              <a:rPr lang="en-US" dirty="0" err="1">
                <a:latin typeface="Open Sans" panose="020B0606030504020204" pitchFamily="34" charset="0"/>
                <a:ea typeface="Open Sans" panose="020B0606030504020204" pitchFamily="34" charset="0"/>
                <a:cs typeface="Open Sans" panose="020B0606030504020204" pitchFamily="34" charset="0"/>
              </a:rPr>
              <a:t>Marketwide</a:t>
            </a:r>
            <a:r>
              <a:rPr lang="en-US" dirty="0">
                <a:latin typeface="Open Sans" panose="020B0606030504020204" pitchFamily="34" charset="0"/>
                <a:ea typeface="Open Sans" panose="020B0606030504020204" pitchFamily="34" charset="0"/>
                <a:cs typeface="Open Sans" panose="020B0606030504020204" pitchFamily="34" charset="0"/>
              </a:rPr>
              <a:t> (MSCI Emerging Markets IMI Index), Large Cap (MSCI Emerging Markets Index), Small Cap (MSCI Emerging Markets Small Cap Index), Value (MSCI Emerging Markets Value Index), and Growth (MSCI Emerging Markets Growth Index). All index returns are net of withholding tax on dividends. World Market Cap represented by Russell 3000 Index, MSCI World ex USA IMI Index, and MSCI Emerging Markets IMI Index. MSCI Emerging Markets IMI Index used as the proxy for the emerging market portion of the market. MSCI data © MSCI 2026, all rights reserved. Frank Russell Company is the source and owner of the trademarks, service marks, and copyrights related to the Russell Indexes. </a:t>
            </a:r>
          </a:p>
        </p:txBody>
      </p:sp>
      <p:graphicFrame>
        <p:nvGraphicFramePr>
          <p:cNvPr id="3" name="Chart 2">
            <a:extLst>
              <a:ext uri="{FF2B5EF4-FFF2-40B4-BE49-F238E27FC236}">
                <a16:creationId xmlns:a16="http://schemas.microsoft.com/office/drawing/2014/main" id="{FDE3D502-35B6-F663-EAA9-418EA2E2CCE9}"/>
              </a:ext>
            </a:extLst>
          </p:cNvPr>
          <p:cNvGraphicFramePr/>
          <p:nvPr>
            <p:extLst>
              <p:ext uri="{D42A27DB-BD31-4B8C-83A1-F6EECF244321}">
                <p14:modId xmlns:p14="http://schemas.microsoft.com/office/powerpoint/2010/main" val="3742798159"/>
              </p:ext>
            </p:extLst>
          </p:nvPr>
        </p:nvGraphicFramePr>
        <p:xfrm>
          <a:off x="4289945" y="2018252"/>
          <a:ext cx="5457995" cy="22396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Table 7">
            <a:extLst>
              <a:ext uri="{FF2B5EF4-FFF2-40B4-BE49-F238E27FC236}">
                <a16:creationId xmlns:a16="http://schemas.microsoft.com/office/drawing/2014/main" id="{49B74CF9-8537-9261-C492-0C843AAAD721}"/>
              </a:ext>
            </a:extLst>
          </p:cNvPr>
          <p:cNvGraphicFramePr>
            <a:graphicFrameLocks noGrp="1"/>
          </p:cNvGraphicFramePr>
          <p:nvPr>
            <p:extLst>
              <p:ext uri="{D42A27DB-BD31-4B8C-83A1-F6EECF244321}">
                <p14:modId xmlns:p14="http://schemas.microsoft.com/office/powerpoint/2010/main" val="3595627588"/>
              </p:ext>
            </p:extLst>
          </p:nvPr>
        </p:nvGraphicFramePr>
        <p:xfrm>
          <a:off x="4381500" y="4312691"/>
          <a:ext cx="4762503" cy="2240113"/>
        </p:xfrm>
        <a:graphic>
          <a:graphicData uri="http://schemas.openxmlformats.org/drawingml/2006/table">
            <a:tbl>
              <a:tblPr>
                <a:tableStyleId>{5C22544A-7EE6-4342-B048-85BDC9FD1C3A}</a:tableStyleId>
              </a:tblPr>
              <a:tblGrid>
                <a:gridCol w="985366">
                  <a:extLst>
                    <a:ext uri="{9D8B030D-6E8A-4147-A177-3AD203B41FA5}">
                      <a16:colId xmlns:a16="http://schemas.microsoft.com/office/drawing/2014/main" val="20000"/>
                    </a:ext>
                  </a:extLst>
                </a:gridCol>
                <a:gridCol w="539591">
                  <a:extLst>
                    <a:ext uri="{9D8B030D-6E8A-4147-A177-3AD203B41FA5}">
                      <a16:colId xmlns:a16="http://schemas.microsoft.com/office/drawing/2014/main" val="851030634"/>
                    </a:ext>
                  </a:extLst>
                </a:gridCol>
                <a:gridCol w="539591">
                  <a:extLst>
                    <a:ext uri="{9D8B030D-6E8A-4147-A177-3AD203B41FA5}">
                      <a16:colId xmlns:a16="http://schemas.microsoft.com/office/drawing/2014/main" val="20001"/>
                    </a:ext>
                  </a:extLst>
                </a:gridCol>
                <a:gridCol w="539591">
                  <a:extLst>
                    <a:ext uri="{9D8B030D-6E8A-4147-A177-3AD203B41FA5}">
                      <a16:colId xmlns:a16="http://schemas.microsoft.com/office/drawing/2014/main" val="20003"/>
                    </a:ext>
                  </a:extLst>
                </a:gridCol>
                <a:gridCol w="539591">
                  <a:extLst>
                    <a:ext uri="{9D8B030D-6E8A-4147-A177-3AD203B41FA5}">
                      <a16:colId xmlns:a16="http://schemas.microsoft.com/office/drawing/2014/main" val="20004"/>
                    </a:ext>
                  </a:extLst>
                </a:gridCol>
                <a:gridCol w="539591">
                  <a:extLst>
                    <a:ext uri="{9D8B030D-6E8A-4147-A177-3AD203B41FA5}">
                      <a16:colId xmlns:a16="http://schemas.microsoft.com/office/drawing/2014/main" val="20005"/>
                    </a:ext>
                  </a:extLst>
                </a:gridCol>
                <a:gridCol w="539591">
                  <a:extLst>
                    <a:ext uri="{9D8B030D-6E8A-4147-A177-3AD203B41FA5}">
                      <a16:colId xmlns:a16="http://schemas.microsoft.com/office/drawing/2014/main" val="2907725912"/>
                    </a:ext>
                  </a:extLst>
                </a:gridCol>
                <a:gridCol w="539591">
                  <a:extLst>
                    <a:ext uri="{9D8B030D-6E8A-4147-A177-3AD203B41FA5}">
                      <a16:colId xmlns:a16="http://schemas.microsoft.com/office/drawing/2014/main" val="2259786955"/>
                    </a:ext>
                  </a:extLst>
                </a:gridCol>
              </a:tblGrid>
              <a:tr h="178569">
                <a:tc>
                  <a:txBody>
                    <a:bodyPr/>
                    <a:lstStyle/>
                    <a:p>
                      <a:pPr algn="ctr" fontAlgn="b"/>
                      <a:endParaRPr lang="en-GB" sz="800" b="0" i="1"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8959" marR="8959" marT="8959" marB="0" anchor="b">
                    <a:noFill/>
                  </a:tcPr>
                </a:tc>
                <a:tc>
                  <a:txBody>
                    <a:bodyPr/>
                    <a:lstStyle/>
                    <a:p>
                      <a:pPr algn="r" fontAlgn="b"/>
                      <a:endParaRPr lang="en-GB" sz="5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8959" marR="8959" marT="8959" marB="0" anchor="b">
                    <a:noFill/>
                  </a:tcPr>
                </a:tc>
                <a:tc gridSpan="6">
                  <a:txBody>
                    <a:bodyPr/>
                    <a:lstStyle/>
                    <a:p>
                      <a:pPr algn="ctr" fontAlgn="b">
                        <a:spcAft>
                          <a:spcPts val="200"/>
                        </a:spcAft>
                      </a:pPr>
                      <a:r>
                        <a:rPr lang="en-GB" sz="800" u="none" strike="noStrike" kern="1200" spc="50" baseline="0">
                          <a:solidFill>
                            <a:schemeClr val="dk1"/>
                          </a:solidFill>
                          <a:effectLst/>
                          <a:latin typeface="Open Sans" panose="020B0606030504020204" pitchFamily="34" charset="0"/>
                          <a:ea typeface="Open Sans" panose="020B0606030504020204" pitchFamily="34" charset="0"/>
                          <a:cs typeface="Open Sans" panose="020B0606030504020204" pitchFamily="34" charset="0"/>
                        </a:rPr>
                        <a:t>ANNUALIZED</a:t>
                      </a:r>
                    </a:p>
                  </a:txBody>
                  <a:tcPr marL="8959" marR="8959" marT="8959" marB="9144" anchor="b">
                    <a:lnB w="12700" cap="flat" cmpd="sng" algn="ctr">
                      <a:solidFill>
                        <a:schemeClr val="tx1">
                          <a:lumMod val="75000"/>
                          <a:lumOff val="25000"/>
                        </a:schemeClr>
                      </a:solidFill>
                      <a:prstDash val="solid"/>
                      <a:round/>
                      <a:headEnd type="none" w="med" len="med"/>
                      <a:tailEnd type="none" w="med" len="med"/>
                    </a:lnB>
                    <a:noFill/>
                  </a:tcPr>
                </a:tc>
                <a:tc hMerge="1">
                  <a:txBody>
                    <a:bodyPr/>
                    <a:lstStyle/>
                    <a:p>
                      <a:pPr algn="ctr" fontAlgn="b">
                        <a:spcAft>
                          <a:spcPts val="200"/>
                        </a:spcAft>
                      </a:pPr>
                      <a:r>
                        <a:rPr lang="en-GB" sz="800" u="none" strike="noStrike" kern="1200" spc="50" baseline="0">
                          <a:solidFill>
                            <a:schemeClr val="dk1"/>
                          </a:solidFill>
                          <a:effectLst/>
                          <a:latin typeface="+mn-lt"/>
                          <a:ea typeface="+mn-ea"/>
                          <a:cs typeface="+mn-cs"/>
                        </a:rPr>
                        <a:t>ANNUALIZED</a:t>
                      </a:r>
                    </a:p>
                  </a:txBody>
                  <a:tcPr marL="0" marR="0" marT="0" marB="27432" anchor="b">
                    <a:lnB w="9525" cap="flat" cmpd="sng" algn="ctr">
                      <a:solidFill>
                        <a:schemeClr val="tx1">
                          <a:lumMod val="75000"/>
                          <a:lumOff val="25000"/>
                        </a:schemeClr>
                      </a:solidFill>
                      <a:prstDash val="solid"/>
                      <a:round/>
                      <a:headEnd type="none" w="med" len="med"/>
                      <a:tailEnd type="none" w="med" len="med"/>
                    </a:lnB>
                    <a:noFill/>
                  </a:tcPr>
                </a:tc>
                <a:tc hMerge="1">
                  <a:txBody>
                    <a:bodyPr/>
                    <a:lstStyle/>
                    <a:p>
                      <a:pPr marL="0" marR="0" lvl="0" indent="0" algn="r" defTabSz="1018824" rtl="0" eaLnBrk="1" fontAlgn="b" latinLnBrk="0" hangingPunct="1">
                        <a:lnSpc>
                          <a:spcPct val="100000"/>
                        </a:lnSpc>
                        <a:spcBef>
                          <a:spcPct val="0"/>
                        </a:spcBef>
                        <a:spcAft>
                          <a:spcPct val="0"/>
                        </a:spcAft>
                        <a:buClrTx/>
                        <a:buSzTx/>
                        <a:buFontTx/>
                        <a:buNone/>
                        <a:defRPr/>
                      </a:pPr>
                      <a:r>
                        <a:rPr lang="en-GB" sz="800" u="none" strike="noStrike">
                          <a:effectLst/>
                          <a:latin typeface="+mn-lt"/>
                        </a:rPr>
                        <a:t>* Annualized</a:t>
                      </a:r>
                      <a:endParaRPr lang="en-GB" sz="800" b="0" i="1" u="none" strike="noStrike">
                        <a:solidFill>
                          <a:srgbClr val="000000"/>
                        </a:solidFill>
                        <a:effectLst/>
                        <a:latin typeface="+mn-lt"/>
                      </a:endParaRPr>
                    </a:p>
                  </a:txBody>
                  <a:tcPr marL="8959" marR="8959" marT="8959" marB="0">
                    <a:noFill/>
                  </a:tcPr>
                </a:tc>
                <a:tc hMerge="1">
                  <a:txBody>
                    <a:bodyPr/>
                    <a:lstStyle/>
                    <a:p>
                      <a:endParaRPr lang="en-GB"/>
                    </a:p>
                  </a:txBody>
                  <a:tcPr/>
                </a:tc>
                <a:tc hMerge="1">
                  <a:txBody>
                    <a:bodyPr/>
                    <a:lstStyle/>
                    <a:p>
                      <a:pPr algn="ctr" fontAlgn="b">
                        <a:spcAft>
                          <a:spcPts val="200"/>
                        </a:spcAft>
                      </a:pPr>
                      <a:endParaRPr lang="en-GB" sz="800" u="none" strike="noStrike" kern="1200" spc="50" baseline="0">
                        <a:solidFill>
                          <a:schemeClr val="dk1"/>
                        </a:solidFill>
                        <a:effectLst/>
                        <a:latin typeface="+mn-lt"/>
                        <a:ea typeface="+mn-ea"/>
                        <a:cs typeface="+mn-cs"/>
                      </a:endParaRPr>
                    </a:p>
                  </a:txBody>
                  <a:tcPr marL="8959" marR="8959" marT="8959" marB="9144" anchor="b">
                    <a:lnB w="12700" cap="flat" cmpd="sng" algn="ctr">
                      <a:solidFill>
                        <a:schemeClr val="tx1">
                          <a:lumMod val="75000"/>
                          <a:lumOff val="25000"/>
                        </a:schemeClr>
                      </a:solidFill>
                      <a:prstDash val="solid"/>
                      <a:round/>
                      <a:headEnd type="none" w="med" len="med"/>
                      <a:tailEnd type="none" w="med" len="med"/>
                    </a:lnB>
                    <a:noFill/>
                  </a:tcPr>
                </a:tc>
                <a:tc hMerge="1">
                  <a:txBody>
                    <a:bodyPr/>
                    <a:lstStyle/>
                    <a:p>
                      <a:pPr algn="ctr" fontAlgn="b">
                        <a:spcAft>
                          <a:spcPts val="200"/>
                        </a:spcAft>
                      </a:pPr>
                      <a:endParaRPr lang="en-GB" sz="800" u="none" strike="noStrike" kern="1200" spc="50" baseline="0">
                        <a:solidFill>
                          <a:schemeClr val="dk1"/>
                        </a:solidFill>
                        <a:effectLst/>
                        <a:latin typeface="+mn-lt"/>
                        <a:ea typeface="+mn-ea"/>
                        <a:cs typeface="+mn-cs"/>
                      </a:endParaRPr>
                    </a:p>
                  </a:txBody>
                  <a:tcPr marL="8959" marR="8959" marT="8959" marB="9144" anchor="b">
                    <a:lnB w="12700"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10000"/>
                  </a:ext>
                </a:extLst>
              </a:tr>
              <a:tr h="0">
                <a:tc>
                  <a:txBody>
                    <a:bodyPr/>
                    <a:lstStyle/>
                    <a:p>
                      <a:pPr algn="l" fontAlgn="ctr"/>
                      <a:r>
                        <a:rPr lang="en-US" sz="900" b="0" i="0" u="none" strike="noStrike">
                          <a:solidFill>
                            <a:schemeClr val="dk1"/>
                          </a:solidFill>
                          <a:effectLst/>
                          <a:latin typeface="Open Sans" panose="020B0606030504020204" pitchFamily="34" charset="0"/>
                          <a:ea typeface="Open Sans" panose="020B0606030504020204" pitchFamily="34" charset="0"/>
                          <a:cs typeface="Open Sans" panose="020B0606030504020204" pitchFamily="34" charset="0"/>
                        </a:rPr>
                        <a:t>Asset Class</a:t>
                      </a:r>
                      <a:endParaRPr lang="en-GB" sz="9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46800" marR="8959" marT="27432" marB="27432" anchor="ctr">
                    <a:lnB w="6350" cap="flat" cmpd="sng" algn="ctr">
                      <a:noFill/>
                      <a:prstDash val="solid"/>
                      <a:round/>
                      <a:headEnd type="none" w="med" len="med"/>
                      <a:tailEnd type="none" w="med" len="med"/>
                    </a:lnB>
                    <a:solidFill>
                      <a:schemeClr val="bg1">
                        <a:lumMod val="85000"/>
                      </a:schemeClr>
                    </a:solidFill>
                  </a:tcPr>
                </a:tc>
                <a:tc>
                  <a:txBody>
                    <a:bodyPr/>
                    <a:lstStyle/>
                    <a:p>
                      <a:pPr algn="ctr" fontAlgn="ctr"/>
                      <a:r>
                        <a:rPr lang="en-GB" sz="9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QTR</a:t>
                      </a:r>
                    </a:p>
                  </a:txBody>
                  <a:tcPr marL="0" marR="0" marT="27432" marB="27432" anchor="ctr">
                    <a:lnB w="6350" cap="flat" cmpd="sng" algn="ctr">
                      <a:noFill/>
                      <a:prstDash val="solid"/>
                      <a:round/>
                      <a:headEnd type="none" w="med" len="med"/>
                      <a:tailEnd type="none" w="med" len="med"/>
                    </a:lnB>
                    <a:solidFill>
                      <a:schemeClr val="bg1">
                        <a:lumMod val="85000"/>
                      </a:schemeClr>
                    </a:solidFill>
                  </a:tcPr>
                </a:tc>
                <a:tc>
                  <a:txBody>
                    <a:bodyPr/>
                    <a:lstStyle/>
                    <a:p>
                      <a:pPr algn="ctr" fontAlgn="ctr"/>
                      <a:r>
                        <a:rPr lang="en-GB" sz="900" b="0" i="0" u="none" strike="noStrike">
                          <a:solidFill>
                            <a:schemeClr val="dk1"/>
                          </a:solidFill>
                          <a:effectLst/>
                          <a:latin typeface="Open Sans" panose="020B0606030504020204" pitchFamily="34" charset="0"/>
                          <a:ea typeface="Open Sans" panose="020B0606030504020204" pitchFamily="34" charset="0"/>
                          <a:cs typeface="Open Sans" panose="020B0606030504020204" pitchFamily="34" charset="0"/>
                        </a:rPr>
                        <a:t>1</a:t>
                      </a:r>
                      <a:br>
                        <a:rPr lang="en-GB" sz="900" b="0" i="0" u="none" strike="noStrike">
                          <a:solidFill>
                            <a:schemeClr val="dk1"/>
                          </a:solidFill>
                          <a:effectLst/>
                          <a:latin typeface="Open Sans" panose="020B0606030504020204" pitchFamily="34" charset="0"/>
                          <a:ea typeface="Open Sans" panose="020B0606030504020204" pitchFamily="34" charset="0"/>
                          <a:cs typeface="Open Sans" panose="020B0606030504020204" pitchFamily="34" charset="0"/>
                        </a:rPr>
                      </a:br>
                      <a:r>
                        <a:rPr lang="en-GB" sz="900" b="0" i="0" u="none" strike="noStrike">
                          <a:solidFill>
                            <a:schemeClr val="dk1"/>
                          </a:solidFill>
                          <a:effectLst/>
                          <a:latin typeface="Open Sans" panose="020B0606030504020204" pitchFamily="34" charset="0"/>
                          <a:ea typeface="Open Sans" panose="020B0606030504020204" pitchFamily="34" charset="0"/>
                          <a:cs typeface="Open Sans" panose="020B0606030504020204" pitchFamily="34" charset="0"/>
                        </a:rPr>
                        <a:t>Year</a:t>
                      </a:r>
                      <a:endParaRPr lang="en-GB" sz="9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27432" marB="27432" anchor="ctr">
                    <a:lnT w="12700" cap="flat" cmpd="sng" algn="ctr">
                      <a:solidFill>
                        <a:schemeClr val="tx1">
                          <a:lumMod val="75000"/>
                          <a:lumOff val="25000"/>
                        </a:schemeClr>
                      </a:solidFill>
                      <a:prstDash val="solid"/>
                      <a:round/>
                      <a:headEnd type="none" w="med" len="med"/>
                      <a:tailEnd type="none" w="med" len="med"/>
                    </a:lnT>
                    <a:lnB w="6350" cap="flat" cmpd="sng" algn="ctr">
                      <a:noFill/>
                      <a:prstDash val="solid"/>
                      <a:round/>
                      <a:headEnd type="none" w="med" len="med"/>
                      <a:tailEnd type="none" w="med" len="med"/>
                    </a:lnB>
                    <a:solidFill>
                      <a:schemeClr val="bg1">
                        <a:lumMod val="85000"/>
                      </a:schemeClr>
                    </a:solidFill>
                  </a:tcPr>
                </a:tc>
                <a:tc>
                  <a:txBody>
                    <a:bodyPr/>
                    <a:lstStyle/>
                    <a:p>
                      <a:pPr algn="ctr" fontAlgn="ctr"/>
                      <a:r>
                        <a:rPr lang="en-GB" sz="900" u="none" strike="noStrike">
                          <a:effectLst/>
                          <a:latin typeface="Open Sans" panose="020B0606030504020204" pitchFamily="34" charset="0"/>
                          <a:ea typeface="Open Sans" panose="020B0606030504020204" pitchFamily="34" charset="0"/>
                          <a:cs typeface="Open Sans" panose="020B0606030504020204" pitchFamily="34" charset="0"/>
                        </a:rPr>
                        <a:t>3</a:t>
                      </a:r>
                      <a:br>
                        <a:rPr lang="en-GB" sz="900" u="none" strike="noStrike">
                          <a:effectLst/>
                          <a:latin typeface="Open Sans" panose="020B0606030504020204" pitchFamily="34" charset="0"/>
                          <a:ea typeface="Open Sans" panose="020B0606030504020204" pitchFamily="34" charset="0"/>
                          <a:cs typeface="Open Sans" panose="020B0606030504020204" pitchFamily="34" charset="0"/>
                        </a:rPr>
                      </a:br>
                      <a:r>
                        <a:rPr lang="en-GB" sz="900" u="none" strike="noStrike">
                          <a:effectLst/>
                          <a:latin typeface="Open Sans" panose="020B0606030504020204" pitchFamily="34" charset="0"/>
                          <a:ea typeface="Open Sans" panose="020B0606030504020204" pitchFamily="34" charset="0"/>
                          <a:cs typeface="Open Sans" panose="020B0606030504020204" pitchFamily="34" charset="0"/>
                        </a:rPr>
                        <a:t>Years</a:t>
                      </a:r>
                      <a:endParaRPr lang="en-GB" sz="9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27432" marB="27432" anchor="ctr">
                    <a:lnT w="12700" cap="flat" cmpd="sng" algn="ctr">
                      <a:solidFill>
                        <a:schemeClr val="tx1">
                          <a:lumMod val="75000"/>
                          <a:lumOff val="25000"/>
                        </a:schemeClr>
                      </a:solidFill>
                      <a:prstDash val="solid"/>
                      <a:round/>
                      <a:headEnd type="none" w="med" len="med"/>
                      <a:tailEnd type="none" w="med" len="med"/>
                    </a:lnT>
                    <a:lnB w="6350" cap="flat" cmpd="sng" algn="ctr">
                      <a:noFill/>
                      <a:prstDash val="solid"/>
                      <a:round/>
                      <a:headEnd type="none" w="med" len="med"/>
                      <a:tailEnd type="none" w="med" len="med"/>
                    </a:lnB>
                    <a:solidFill>
                      <a:schemeClr val="bg1">
                        <a:lumMod val="85000"/>
                      </a:schemeClr>
                    </a:solidFill>
                  </a:tcPr>
                </a:tc>
                <a:tc>
                  <a:txBody>
                    <a:bodyPr/>
                    <a:lstStyle/>
                    <a:p>
                      <a:pPr algn="ctr" fontAlgn="ctr"/>
                      <a:r>
                        <a:rPr lang="en-GB" sz="900" u="none" strike="noStrike">
                          <a:effectLst/>
                          <a:latin typeface="Open Sans" panose="020B0606030504020204" pitchFamily="34" charset="0"/>
                          <a:ea typeface="Open Sans" panose="020B0606030504020204" pitchFamily="34" charset="0"/>
                          <a:cs typeface="Open Sans" panose="020B0606030504020204" pitchFamily="34" charset="0"/>
                        </a:rPr>
                        <a:t>5</a:t>
                      </a:r>
                      <a:br>
                        <a:rPr lang="en-GB" sz="900" u="none" strike="noStrike">
                          <a:effectLst/>
                          <a:latin typeface="Open Sans" panose="020B0606030504020204" pitchFamily="34" charset="0"/>
                          <a:ea typeface="Open Sans" panose="020B0606030504020204" pitchFamily="34" charset="0"/>
                          <a:cs typeface="Open Sans" panose="020B0606030504020204" pitchFamily="34" charset="0"/>
                        </a:rPr>
                      </a:br>
                      <a:r>
                        <a:rPr lang="en-GB" sz="900" u="none" strike="noStrike">
                          <a:effectLst/>
                          <a:latin typeface="Open Sans" panose="020B0606030504020204" pitchFamily="34" charset="0"/>
                          <a:ea typeface="Open Sans" panose="020B0606030504020204" pitchFamily="34" charset="0"/>
                          <a:cs typeface="Open Sans" panose="020B0606030504020204" pitchFamily="34" charset="0"/>
                        </a:rPr>
                        <a:t>Years</a:t>
                      </a:r>
                      <a:endParaRPr lang="en-GB" sz="9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27432" marB="27432" anchor="ctr">
                    <a:lnT w="12700" cap="flat" cmpd="sng" algn="ctr">
                      <a:solidFill>
                        <a:schemeClr val="tx1">
                          <a:lumMod val="75000"/>
                          <a:lumOff val="25000"/>
                        </a:schemeClr>
                      </a:solidFill>
                      <a:prstDash val="solid"/>
                      <a:round/>
                      <a:headEnd type="none" w="med" len="med"/>
                      <a:tailEnd type="none" w="med" len="med"/>
                    </a:lnT>
                    <a:lnB w="6350" cap="flat" cmpd="sng" algn="ctr">
                      <a:noFill/>
                      <a:prstDash val="solid"/>
                      <a:round/>
                      <a:headEnd type="none" w="med" len="med"/>
                      <a:tailEnd type="none" w="med" len="med"/>
                    </a:lnB>
                    <a:solidFill>
                      <a:schemeClr val="bg1">
                        <a:lumMod val="85000"/>
                      </a:schemeClr>
                    </a:solidFill>
                  </a:tcPr>
                </a:tc>
                <a:tc>
                  <a:txBody>
                    <a:bodyPr/>
                    <a:lstStyle/>
                    <a:p>
                      <a:pPr algn="ctr" fontAlgn="ctr"/>
                      <a:r>
                        <a:rPr lang="en-GB" sz="900" u="none" strike="noStrike">
                          <a:effectLst/>
                          <a:latin typeface="Open Sans" panose="020B0606030504020204" pitchFamily="34" charset="0"/>
                          <a:ea typeface="Open Sans" panose="020B0606030504020204" pitchFamily="34" charset="0"/>
                          <a:cs typeface="Open Sans" panose="020B0606030504020204" pitchFamily="34" charset="0"/>
                        </a:rPr>
                        <a:t>10</a:t>
                      </a:r>
                      <a:br>
                        <a:rPr lang="en-GB" sz="900" u="none" strike="noStrike">
                          <a:effectLst/>
                          <a:latin typeface="Open Sans" panose="020B0606030504020204" pitchFamily="34" charset="0"/>
                          <a:ea typeface="Open Sans" panose="020B0606030504020204" pitchFamily="34" charset="0"/>
                          <a:cs typeface="Open Sans" panose="020B0606030504020204" pitchFamily="34" charset="0"/>
                        </a:rPr>
                      </a:br>
                      <a:r>
                        <a:rPr lang="en-GB" sz="900" u="none" strike="noStrike">
                          <a:effectLst/>
                          <a:latin typeface="Open Sans" panose="020B0606030504020204" pitchFamily="34" charset="0"/>
                          <a:ea typeface="Open Sans" panose="020B0606030504020204" pitchFamily="34" charset="0"/>
                          <a:cs typeface="Open Sans" panose="020B0606030504020204" pitchFamily="34" charset="0"/>
                        </a:rPr>
                        <a:t>Years</a:t>
                      </a:r>
                      <a:endParaRPr lang="en-GB" sz="9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27432" marB="27432" anchor="ctr">
                    <a:lnT w="12700" cap="flat" cmpd="sng" algn="ctr">
                      <a:solidFill>
                        <a:schemeClr val="tx1">
                          <a:lumMod val="75000"/>
                          <a:lumOff val="25000"/>
                        </a:schemeClr>
                      </a:solidFill>
                      <a:prstDash val="solid"/>
                      <a:round/>
                      <a:headEnd type="none" w="med" len="med"/>
                      <a:tailEnd type="none" w="med" len="med"/>
                    </a:lnT>
                    <a:lnB w="6350" cap="flat" cmpd="sng" algn="ctr">
                      <a:noFill/>
                      <a:prstDash val="solid"/>
                      <a:round/>
                      <a:headEnd type="none" w="med" len="med"/>
                      <a:tailEnd type="none" w="med" len="med"/>
                    </a:lnB>
                    <a:solidFill>
                      <a:schemeClr val="bg1">
                        <a:lumMod val="85000"/>
                      </a:schemeClr>
                    </a:solidFill>
                  </a:tcPr>
                </a:tc>
                <a:tc>
                  <a:txBody>
                    <a:bodyPr/>
                    <a:lstStyle/>
                    <a:p>
                      <a:pPr algn="ctr" fontAlgn="ctr"/>
                      <a:r>
                        <a:rPr lang="en-GB" sz="9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15 </a:t>
                      </a:r>
                    </a:p>
                    <a:p>
                      <a:pPr algn="ctr" fontAlgn="ctr"/>
                      <a:r>
                        <a:rPr lang="en-GB" sz="9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Years</a:t>
                      </a:r>
                    </a:p>
                  </a:txBody>
                  <a:tcPr marL="0" marR="0" marT="27432" marB="27432" anchor="ctr">
                    <a:lnT w="12700" cap="flat" cmpd="sng" algn="ctr">
                      <a:solidFill>
                        <a:schemeClr val="tx1">
                          <a:lumMod val="75000"/>
                          <a:lumOff val="25000"/>
                        </a:schemeClr>
                      </a:solidFill>
                      <a:prstDash val="solid"/>
                      <a:round/>
                      <a:headEnd type="none" w="med" len="med"/>
                      <a:tailEnd type="none" w="med" len="med"/>
                    </a:lnT>
                    <a:lnB w="6350" cap="flat" cmpd="sng" algn="ctr">
                      <a:noFill/>
                      <a:prstDash val="solid"/>
                      <a:round/>
                      <a:headEnd type="none" w="med" len="med"/>
                      <a:tailEnd type="none" w="med" len="med"/>
                    </a:lnB>
                    <a:solidFill>
                      <a:schemeClr val="bg1">
                        <a:lumMod val="85000"/>
                      </a:schemeClr>
                    </a:solidFill>
                  </a:tcPr>
                </a:tc>
                <a:tc>
                  <a:txBody>
                    <a:bodyPr/>
                    <a:lstStyle/>
                    <a:p>
                      <a:pPr algn="ctr" fontAlgn="ctr"/>
                      <a:r>
                        <a:rPr lang="en-GB" sz="9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20 </a:t>
                      </a:r>
                    </a:p>
                    <a:p>
                      <a:pPr algn="ctr" fontAlgn="ctr"/>
                      <a:r>
                        <a:rPr lang="en-GB" sz="9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Years</a:t>
                      </a:r>
                    </a:p>
                  </a:txBody>
                  <a:tcPr marL="0" marR="0" marT="27432" marB="27432" anchor="ctr">
                    <a:lnT w="12700" cap="flat" cmpd="sng" algn="ctr">
                      <a:solidFill>
                        <a:schemeClr val="tx1">
                          <a:lumMod val="75000"/>
                          <a:lumOff val="25000"/>
                        </a:schemeClr>
                      </a:solidFill>
                      <a:prstDash val="solid"/>
                      <a:round/>
                      <a:headEnd type="none" w="med" len="med"/>
                      <a:tailEnd type="none" w="med" len="med"/>
                    </a:lnT>
                    <a:lnB w="6350" cap="flat" cmpd="sng" algn="ctr">
                      <a:no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2"/>
                  </a:ext>
                </a:extLst>
              </a:tr>
              <a:tr h="346472">
                <a:tc>
                  <a:txBody>
                    <a:bodyPr/>
                    <a:lstStyle/>
                    <a:p>
                      <a:pPr algn="l" fontAlgn="b"/>
                      <a:r>
                        <a:rPr lang="en-US" sz="900" b="0" i="0" u="none" strike="noStrike" kern="12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Value</a:t>
                      </a:r>
                    </a:p>
                  </a:txBody>
                  <a:tcPr marL="46800" marR="7168" marT="7168" marB="0"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1.10</a:t>
                      </a:r>
                    </a:p>
                  </a:txBody>
                  <a:tcPr marL="0" marR="0" marT="0" marB="0" anchor="ctr">
                    <a:lnL w="6350" cap="flat" cmpd="sng" algn="ctr">
                      <a:noFill/>
                      <a:prstDash val="solid"/>
                      <a:round/>
                      <a:headEnd type="none" w="med" len="med"/>
                      <a:tailEnd type="none" w="med" len="med"/>
                    </a:lnL>
                    <a:lnT w="635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fontAlgn="b"/>
                      <a:r>
                        <a:rPr lang="en-GB"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28.65</a:t>
                      </a:r>
                    </a:p>
                  </a:txBody>
                  <a:tcPr marL="0" marR="0" marT="0" marB="0" anchor="ctr">
                    <a:lnT w="635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fontAlgn="b"/>
                      <a:r>
                        <a:rPr lang="en-GB"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15.52</a:t>
                      </a:r>
                    </a:p>
                  </a:txBody>
                  <a:tcPr marL="0" marR="0" marT="0" marB="0" anchor="ctr">
                    <a:lnT w="635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fontAlgn="b"/>
                      <a:r>
                        <a:rPr lang="en-GB"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6.14</a:t>
                      </a:r>
                    </a:p>
                  </a:txBody>
                  <a:tcPr marL="0" marR="0" marT="0" marB="0" anchor="ctr">
                    <a:lnT w="635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fontAlgn="b"/>
                      <a:r>
                        <a:rPr lang="en-GB"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7.27</a:t>
                      </a:r>
                    </a:p>
                  </a:txBody>
                  <a:tcPr marL="0" marR="0" marT="0" marB="0" anchor="ctr">
                    <a:lnT w="635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fontAlgn="b"/>
                      <a:r>
                        <a:rPr lang="en-GB"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2.70</a:t>
                      </a:r>
                    </a:p>
                  </a:txBody>
                  <a:tcPr marL="0" marR="0" marT="0" marB="0" anchor="ctr">
                    <a:lnT w="635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fontAlgn="b"/>
                      <a:r>
                        <a:rPr lang="en-GB"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5.10</a:t>
                      </a:r>
                    </a:p>
                  </a:txBody>
                  <a:tcPr marL="0" marR="0" marT="0" marB="0" anchor="ctr">
                    <a:lnT w="635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46472">
                <a:tc>
                  <a:txBody>
                    <a:bodyPr/>
                    <a:lstStyle/>
                    <a:p>
                      <a:pPr algn="l" fontAlgn="b"/>
                      <a:r>
                        <a:rPr lang="en-GB" sz="900" b="0" i="0" u="none" strike="noStrike" kern="12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Large Cap</a:t>
                      </a:r>
                      <a:endParaRPr lang="en-US" sz="900" b="0" i="0" u="none" strike="noStrike" kern="12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46800" marR="7168" marT="7168" marB="0" anchor="ctr">
                    <a:lnL w="12700" cmpd="sng">
                      <a:noFill/>
                    </a:lnL>
                    <a:lnR w="635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C00000"/>
                          </a:solidFill>
                          <a:effectLst/>
                          <a:latin typeface="Open Sans" panose="020B0606030504020204" pitchFamily="34" charset="0"/>
                          <a:ea typeface="Open Sans" panose="020B0606030504020204" pitchFamily="34" charset="0"/>
                          <a:cs typeface="Open Sans" panose="020B0606030504020204" pitchFamily="34" charset="0"/>
                        </a:rPr>
                        <a:t>-0.17</a:t>
                      </a:r>
                      <a:endParaRPr lang="en-GB" sz="900" b="0" i="0" u="none" strike="noStrike" dirty="0">
                        <a:solidFill>
                          <a:srgbClr val="C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ctr">
                    <a:lnL w="635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fontAlgn="b"/>
                      <a:r>
                        <a:rPr lang="en-GB" sz="900" b="0" i="0" u="none" strike="noStrike" kern="12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29.55</a:t>
                      </a: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fontAlgn="b"/>
                      <a:r>
                        <a:rPr lang="en-GB"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14.84</a:t>
                      </a: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fontAlgn="b"/>
                      <a:r>
                        <a:rPr lang="en-GB"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3.69</a:t>
                      </a: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fontAlgn="b"/>
                      <a:r>
                        <a:rPr lang="en-GB"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7.80</a:t>
                      </a: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fontAlgn="b"/>
                      <a:r>
                        <a:rPr lang="en-GB"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3.67</a:t>
                      </a: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fontAlgn="b"/>
                      <a:r>
                        <a:rPr lang="en-GB"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5.38</a:t>
                      </a: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46472">
                <a:tc>
                  <a:txBody>
                    <a:bodyPr/>
                    <a:lstStyle/>
                    <a:p>
                      <a:pPr algn="l" fontAlgn="b"/>
                      <a:r>
                        <a:rPr lang="en-GB" sz="900" b="0" i="0" u="none" strike="noStrike" kern="12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Marketwide</a:t>
                      </a:r>
                    </a:p>
                  </a:txBody>
                  <a:tcPr marL="46800" marR="7168" marT="7168" marB="0" anchor="ctr">
                    <a:lnL w="12700" cmpd="sng">
                      <a:noFill/>
                    </a:lnL>
                    <a:lnR w="635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C00000"/>
                          </a:solidFill>
                          <a:effectLst/>
                          <a:latin typeface="Open Sans" panose="020B0606030504020204" pitchFamily="34" charset="0"/>
                          <a:ea typeface="Open Sans" panose="020B0606030504020204" pitchFamily="34" charset="0"/>
                          <a:cs typeface="Open Sans" panose="020B0606030504020204" pitchFamily="34" charset="0"/>
                        </a:rPr>
                        <a:t>-0.24</a:t>
                      </a:r>
                      <a:endParaRPr lang="en-GB" sz="900" b="0" i="0" u="none" strike="noStrike" dirty="0">
                        <a:solidFill>
                          <a:srgbClr val="C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ctr">
                    <a:lnL w="635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fontAlgn="b"/>
                      <a:r>
                        <a:rPr lang="en-GB" sz="900" b="0" i="0" u="none" strike="noStrike"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28.88</a:t>
                      </a: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fontAlgn="b"/>
                      <a:r>
                        <a:rPr lang="en-GB"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14.67</a:t>
                      </a: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ctr" defTabSz="1018824" rtl="0" eaLnBrk="1" fontAlgn="b" latinLnBrk="0" hangingPunct="1"/>
                      <a:r>
                        <a:rPr lang="en-GB" sz="900" b="0" i="0" u="none" strike="noStrike" kern="12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4.03</a:t>
                      </a: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fontAlgn="b"/>
                      <a:r>
                        <a:rPr lang="en-GB"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7.82</a:t>
                      </a: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fontAlgn="b"/>
                      <a:r>
                        <a:rPr lang="en-GB"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3.75</a:t>
                      </a: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fontAlgn="b"/>
                      <a:r>
                        <a:rPr lang="en-GB"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5.55</a:t>
                      </a: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346472">
                <a:tc>
                  <a:txBody>
                    <a:bodyPr/>
                    <a:lstStyle/>
                    <a:p>
                      <a:pPr algn="l" fontAlgn="b"/>
                      <a:r>
                        <a:rPr lang="en-GB" sz="900" b="0" i="0" u="none" strike="noStrike" kern="12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Small Cap</a:t>
                      </a:r>
                    </a:p>
                  </a:txBody>
                  <a:tcPr marL="46800" marR="7168" marT="7168" marB="0" anchor="ctr">
                    <a:lnL w="12700" cmpd="sng">
                      <a:noFill/>
                    </a:lnL>
                    <a:lnR w="635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C00000"/>
                          </a:solidFill>
                          <a:effectLst/>
                          <a:latin typeface="Open Sans" panose="020B0606030504020204" pitchFamily="34" charset="0"/>
                          <a:ea typeface="Open Sans" panose="020B0606030504020204" pitchFamily="34" charset="0"/>
                          <a:cs typeface="Open Sans" panose="020B0606030504020204" pitchFamily="34" charset="0"/>
                        </a:rPr>
                        <a:t>-0.74</a:t>
                      </a:r>
                      <a:endParaRPr lang="en-GB" sz="900" b="0" i="0" u="none" strike="noStrike" dirty="0">
                        <a:solidFill>
                          <a:srgbClr val="C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ctr">
                    <a:lnL w="635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fontAlgn="b"/>
                      <a:r>
                        <a:rPr lang="en-GB"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24.55</a:t>
                      </a: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fontAlgn="b"/>
                      <a:r>
                        <a:rPr lang="en-GB" sz="900" b="0" i="0" u="none" strike="noStrike" kern="12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13.74</a:t>
                      </a: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fontAlgn="b"/>
                      <a:r>
                        <a:rPr lang="en-GB"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6.68</a:t>
                      </a: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fontAlgn="b"/>
                      <a:r>
                        <a:rPr lang="en-GB"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8.13</a:t>
                      </a: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fontAlgn="b"/>
                      <a:r>
                        <a:rPr lang="en-GB"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4.44</a:t>
                      </a: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fontAlgn="b"/>
                      <a:r>
                        <a:rPr lang="en-GB"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6.59</a:t>
                      </a: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870949891"/>
                  </a:ext>
                </a:extLst>
              </a:tr>
              <a:tr h="346472">
                <a:tc>
                  <a:txBody>
                    <a:bodyPr/>
                    <a:lstStyle/>
                    <a:p>
                      <a:pPr algn="l" fontAlgn="b"/>
                      <a:r>
                        <a:rPr lang="en-GB" sz="900" b="0" i="0" u="none" strike="noStrike" kern="12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Growth</a:t>
                      </a:r>
                    </a:p>
                  </a:txBody>
                  <a:tcPr marL="46800" marR="7168" marT="7168" marB="0" anchor="ctr">
                    <a:lnL w="12700" cmpd="sng">
                      <a:noFill/>
                    </a:lnL>
                    <a:lnR w="635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C00000"/>
                          </a:solidFill>
                          <a:effectLst/>
                          <a:latin typeface="Open Sans" panose="020B0606030504020204" pitchFamily="34" charset="0"/>
                          <a:ea typeface="Open Sans" panose="020B0606030504020204" pitchFamily="34" charset="0"/>
                          <a:cs typeface="Open Sans" panose="020B0606030504020204" pitchFamily="34" charset="0"/>
                        </a:rPr>
                        <a:t>-1.43</a:t>
                      </a:r>
                      <a:endParaRPr lang="en-GB" sz="900" b="0" i="0" u="none" strike="noStrike" dirty="0">
                        <a:solidFill>
                          <a:srgbClr val="C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ctr">
                    <a:lnL w="635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ctr" fontAlgn="b"/>
                      <a:r>
                        <a:rPr lang="en-GB"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30.21</a:t>
                      </a:r>
                    </a:p>
                  </a:txBody>
                  <a:tcPr marL="0" marR="0" marT="0" marB="0" anchor="ctr">
                    <a:lnT w="3175"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ctr" fontAlgn="b"/>
                      <a:r>
                        <a:rPr lang="en-GB" sz="900" b="0" i="0" u="none" strike="noStrike" kern="12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14.11</a:t>
                      </a:r>
                    </a:p>
                  </a:txBody>
                  <a:tcPr marL="0" marR="0" marT="0" marB="0" anchor="ctr">
                    <a:lnT w="3175"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ctr" fontAlgn="b"/>
                      <a:r>
                        <a:rPr lang="en-GB"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1.36</a:t>
                      </a:r>
                    </a:p>
                  </a:txBody>
                  <a:tcPr marL="0" marR="0" marT="0" marB="0" anchor="ctr">
                    <a:lnT w="3175"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ctr" fontAlgn="b"/>
                      <a:r>
                        <a:rPr lang="en-GB"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8.22</a:t>
                      </a:r>
                    </a:p>
                  </a:txBody>
                  <a:tcPr marL="0" marR="0" marT="0" marB="0" anchor="ctr">
                    <a:lnT w="3175"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ctr" fontAlgn="b"/>
                      <a:r>
                        <a:rPr lang="en-GB"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4.53</a:t>
                      </a:r>
                    </a:p>
                  </a:txBody>
                  <a:tcPr marL="0" marR="0" marT="0" marB="0" anchor="ctr">
                    <a:lnT w="3175"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ctr" fontAlgn="b"/>
                      <a:r>
                        <a:rPr lang="en-GB"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5.57</a:t>
                      </a:r>
                    </a:p>
                  </a:txBody>
                  <a:tcPr marL="0" marR="0" marT="0" marB="0" anchor="ctr">
                    <a:lnT w="3175"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3928904879"/>
                  </a:ext>
                </a:extLst>
              </a:tr>
            </a:tbl>
          </a:graphicData>
        </a:graphic>
      </p:graphicFrame>
      <p:sp>
        <p:nvSpPr>
          <p:cNvPr id="11" name="TextBox 10">
            <a:extLst>
              <a:ext uri="{FF2B5EF4-FFF2-40B4-BE49-F238E27FC236}">
                <a16:creationId xmlns:a16="http://schemas.microsoft.com/office/drawing/2014/main" id="{9DC9E1F0-3DBE-C243-B5E2-EA6E61E4337F}"/>
              </a:ext>
            </a:extLst>
          </p:cNvPr>
          <p:cNvSpPr txBox="1"/>
          <p:nvPr/>
        </p:nvSpPr>
        <p:spPr bwMode="auto">
          <a:xfrm>
            <a:off x="1987812" y="4549342"/>
            <a:ext cx="1569065" cy="438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1018228" rtl="0" eaLnBrk="1" latinLnBrk="0" hangingPunct="1">
              <a:defRPr sz="2000" kern="1200">
                <a:solidFill>
                  <a:schemeClr val="tx1"/>
                </a:solidFill>
                <a:latin typeface="+mn-lt"/>
                <a:ea typeface="+mn-ea"/>
                <a:cs typeface="+mn-cs"/>
              </a:defRPr>
            </a:lvl1pPr>
            <a:lvl2pPr marL="509115" algn="l" defTabSz="1018228" rtl="0" eaLnBrk="1" latinLnBrk="0" hangingPunct="1">
              <a:defRPr sz="2000" kern="1200">
                <a:solidFill>
                  <a:schemeClr val="tx1"/>
                </a:solidFill>
                <a:latin typeface="+mn-lt"/>
                <a:ea typeface="+mn-ea"/>
                <a:cs typeface="+mn-cs"/>
              </a:defRPr>
            </a:lvl2pPr>
            <a:lvl3pPr marL="1018228" algn="l" defTabSz="1018228" rtl="0" eaLnBrk="1" latinLnBrk="0" hangingPunct="1">
              <a:defRPr sz="2000" kern="1200">
                <a:solidFill>
                  <a:schemeClr val="tx1"/>
                </a:solidFill>
                <a:latin typeface="+mn-lt"/>
                <a:ea typeface="+mn-ea"/>
                <a:cs typeface="+mn-cs"/>
              </a:defRPr>
            </a:lvl3pPr>
            <a:lvl4pPr marL="1527344" algn="l" defTabSz="1018228" rtl="0" eaLnBrk="1" latinLnBrk="0" hangingPunct="1">
              <a:defRPr sz="2000" kern="1200">
                <a:solidFill>
                  <a:schemeClr val="tx1"/>
                </a:solidFill>
                <a:latin typeface="+mn-lt"/>
                <a:ea typeface="+mn-ea"/>
                <a:cs typeface="+mn-cs"/>
              </a:defRPr>
            </a:lvl4pPr>
            <a:lvl5pPr marL="2036458" algn="l" defTabSz="1018228" rtl="0" eaLnBrk="1" latinLnBrk="0" hangingPunct="1">
              <a:defRPr sz="2000" kern="1200">
                <a:solidFill>
                  <a:schemeClr val="tx1"/>
                </a:solidFill>
                <a:latin typeface="+mn-lt"/>
                <a:ea typeface="+mn-ea"/>
                <a:cs typeface="+mn-cs"/>
              </a:defRPr>
            </a:lvl5pPr>
            <a:lvl6pPr marL="2545574" algn="l" defTabSz="1018228" rtl="0" eaLnBrk="1" latinLnBrk="0" hangingPunct="1">
              <a:defRPr sz="2000" kern="1200">
                <a:solidFill>
                  <a:schemeClr val="tx1"/>
                </a:solidFill>
                <a:latin typeface="+mn-lt"/>
                <a:ea typeface="+mn-ea"/>
                <a:cs typeface="+mn-cs"/>
              </a:defRPr>
            </a:lvl6pPr>
            <a:lvl7pPr marL="3054686" algn="l" defTabSz="1018228" rtl="0" eaLnBrk="1" latinLnBrk="0" hangingPunct="1">
              <a:defRPr sz="2000" kern="1200">
                <a:solidFill>
                  <a:schemeClr val="tx1"/>
                </a:solidFill>
                <a:latin typeface="+mn-lt"/>
                <a:ea typeface="+mn-ea"/>
                <a:cs typeface="+mn-cs"/>
              </a:defRPr>
            </a:lvl7pPr>
            <a:lvl8pPr marL="3563802" algn="l" defTabSz="1018228" rtl="0" eaLnBrk="1" latinLnBrk="0" hangingPunct="1">
              <a:defRPr sz="2000" kern="1200">
                <a:solidFill>
                  <a:schemeClr val="tx1"/>
                </a:solidFill>
                <a:latin typeface="+mn-lt"/>
                <a:ea typeface="+mn-ea"/>
                <a:cs typeface="+mn-cs"/>
              </a:defRPr>
            </a:lvl8pPr>
            <a:lvl9pPr marL="4072914" algn="l" defTabSz="1018228" rtl="0" eaLnBrk="1" latinLnBrk="0" hangingPunct="1">
              <a:defRPr sz="2000" kern="1200">
                <a:solidFill>
                  <a:schemeClr val="tx1"/>
                </a:solidFill>
                <a:latin typeface="+mn-lt"/>
                <a:ea typeface="+mn-ea"/>
                <a:cs typeface="+mn-cs"/>
              </a:defRPr>
            </a:lvl9pPr>
          </a:lstStyle>
          <a:p>
            <a:pPr>
              <a:lnSpc>
                <a:spcPct val="110000"/>
              </a:lnSpc>
            </a:pPr>
            <a:r>
              <a:rPr lang="en-US" sz="1050" b="1" dirty="0">
                <a:solidFill>
                  <a:schemeClr val="accent2"/>
                </a:solidFill>
                <a:latin typeface="Open Sans" panose="020B0606030504020204" pitchFamily="34" charset="0"/>
                <a:ea typeface="Open Sans" panose="020B0606030504020204" pitchFamily="34" charset="0"/>
                <a:cs typeface="Open Sans" panose="020B0606030504020204" pitchFamily="34" charset="0"/>
              </a:rPr>
              <a:t>Emerging Markets</a:t>
            </a:r>
          </a:p>
          <a:p>
            <a:pPr>
              <a:lnSpc>
                <a:spcPct val="110000"/>
              </a:lnSpc>
            </a:pPr>
            <a:r>
              <a:rPr lang="en-US" sz="1050" dirty="0">
                <a:latin typeface="Open Sans" panose="020B0606030504020204" pitchFamily="34" charset="0"/>
                <a:ea typeface="Open Sans" panose="020B0606030504020204" pitchFamily="34" charset="0"/>
                <a:cs typeface="Open Sans" panose="020B0606030504020204" pitchFamily="34" charset="0"/>
              </a:rPr>
              <a:t>$11.7 trillion</a:t>
            </a:r>
          </a:p>
        </p:txBody>
      </p:sp>
      <p:sp>
        <p:nvSpPr>
          <p:cNvPr id="13" name="TextBox 12">
            <a:extLst>
              <a:ext uri="{FF2B5EF4-FFF2-40B4-BE49-F238E27FC236}">
                <a16:creationId xmlns:a16="http://schemas.microsoft.com/office/drawing/2014/main" id="{618690AC-35C8-FAFC-BDE0-349BF2816555}"/>
              </a:ext>
            </a:extLst>
          </p:cNvPr>
          <p:cNvSpPr txBox="1"/>
          <p:nvPr/>
        </p:nvSpPr>
        <p:spPr bwMode="auto">
          <a:xfrm>
            <a:off x="525456" y="4166928"/>
            <a:ext cx="276225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rtlCol="0">
            <a:spAutoFit/>
          </a:bodyPr>
          <a:lstStyle>
            <a:defPPr>
              <a:defRPr lang="en-US"/>
            </a:defPPr>
            <a:lvl1pPr marL="0" algn="l" defTabSz="1018228" rtl="0" eaLnBrk="1" latinLnBrk="0" hangingPunct="1">
              <a:defRPr sz="2000" kern="1200">
                <a:solidFill>
                  <a:schemeClr val="tx1"/>
                </a:solidFill>
                <a:latin typeface="+mn-lt"/>
                <a:ea typeface="+mn-ea"/>
                <a:cs typeface="+mn-cs"/>
              </a:defRPr>
            </a:lvl1pPr>
            <a:lvl2pPr marL="509115" algn="l" defTabSz="1018228" rtl="0" eaLnBrk="1" latinLnBrk="0" hangingPunct="1">
              <a:defRPr sz="2000" kern="1200">
                <a:solidFill>
                  <a:schemeClr val="tx1"/>
                </a:solidFill>
                <a:latin typeface="+mn-lt"/>
                <a:ea typeface="+mn-ea"/>
                <a:cs typeface="+mn-cs"/>
              </a:defRPr>
            </a:lvl2pPr>
            <a:lvl3pPr marL="1018228" algn="l" defTabSz="1018228" rtl="0" eaLnBrk="1" latinLnBrk="0" hangingPunct="1">
              <a:defRPr sz="2000" kern="1200">
                <a:solidFill>
                  <a:schemeClr val="tx1"/>
                </a:solidFill>
                <a:latin typeface="+mn-lt"/>
                <a:ea typeface="+mn-ea"/>
                <a:cs typeface="+mn-cs"/>
              </a:defRPr>
            </a:lvl3pPr>
            <a:lvl4pPr marL="1527344" algn="l" defTabSz="1018228" rtl="0" eaLnBrk="1" latinLnBrk="0" hangingPunct="1">
              <a:defRPr sz="2000" kern="1200">
                <a:solidFill>
                  <a:schemeClr val="tx1"/>
                </a:solidFill>
                <a:latin typeface="+mn-lt"/>
                <a:ea typeface="+mn-ea"/>
                <a:cs typeface="+mn-cs"/>
              </a:defRPr>
            </a:lvl4pPr>
            <a:lvl5pPr marL="2036458" algn="l" defTabSz="1018228" rtl="0" eaLnBrk="1" latinLnBrk="0" hangingPunct="1">
              <a:defRPr sz="2000" kern="1200">
                <a:solidFill>
                  <a:schemeClr val="tx1"/>
                </a:solidFill>
                <a:latin typeface="+mn-lt"/>
                <a:ea typeface="+mn-ea"/>
                <a:cs typeface="+mn-cs"/>
              </a:defRPr>
            </a:lvl5pPr>
            <a:lvl6pPr marL="2545574" algn="l" defTabSz="1018228" rtl="0" eaLnBrk="1" latinLnBrk="0" hangingPunct="1">
              <a:defRPr sz="2000" kern="1200">
                <a:solidFill>
                  <a:schemeClr val="tx1"/>
                </a:solidFill>
                <a:latin typeface="+mn-lt"/>
                <a:ea typeface="+mn-ea"/>
                <a:cs typeface="+mn-cs"/>
              </a:defRPr>
            </a:lvl6pPr>
            <a:lvl7pPr marL="3054686" algn="l" defTabSz="1018228" rtl="0" eaLnBrk="1" latinLnBrk="0" hangingPunct="1">
              <a:defRPr sz="2000" kern="1200">
                <a:solidFill>
                  <a:schemeClr val="tx1"/>
                </a:solidFill>
                <a:latin typeface="+mn-lt"/>
                <a:ea typeface="+mn-ea"/>
                <a:cs typeface="+mn-cs"/>
              </a:defRPr>
            </a:lvl7pPr>
            <a:lvl8pPr marL="3563802" algn="l" defTabSz="1018228" rtl="0" eaLnBrk="1" latinLnBrk="0" hangingPunct="1">
              <a:defRPr sz="2000" kern="1200">
                <a:solidFill>
                  <a:schemeClr val="tx1"/>
                </a:solidFill>
                <a:latin typeface="+mn-lt"/>
                <a:ea typeface="+mn-ea"/>
                <a:cs typeface="+mn-cs"/>
              </a:defRPr>
            </a:lvl8pPr>
            <a:lvl9pPr marL="4072914" algn="l" defTabSz="1018228" rtl="0" eaLnBrk="1" latinLnBrk="0" hangingPunct="1">
              <a:defRPr sz="2000" kern="1200">
                <a:solidFill>
                  <a:schemeClr val="tx1"/>
                </a:solidFill>
                <a:latin typeface="+mn-lt"/>
                <a:ea typeface="+mn-ea"/>
                <a:cs typeface="+mn-cs"/>
              </a:defRPr>
            </a:lvl9pPr>
          </a:lstStyle>
          <a:p>
            <a:pPr algn="l" defTabSz="914400" fontAlgn="base">
              <a:spcBef>
                <a:spcPct val="0"/>
              </a:spcBef>
              <a:spcAft>
                <a:spcPct val="0"/>
              </a:spcAft>
            </a:pPr>
            <a:r>
              <a:rPr lang="en-US" sz="1050" b="1">
                <a:latin typeface="Open Sans" panose="020B0606030504020204" pitchFamily="34" charset="0"/>
                <a:ea typeface="Open Sans" panose="020B0606030504020204" pitchFamily="34" charset="0"/>
                <a:cs typeface="Open Sans" panose="020B0606030504020204" pitchFamily="34" charset="0"/>
              </a:rPr>
              <a:t>World Market Capitalization</a:t>
            </a:r>
          </a:p>
        </p:txBody>
      </p:sp>
      <p:sp>
        <p:nvSpPr>
          <p:cNvPr id="14" name="TextBox 13">
            <a:extLst>
              <a:ext uri="{FF2B5EF4-FFF2-40B4-BE49-F238E27FC236}">
                <a16:creationId xmlns:a16="http://schemas.microsoft.com/office/drawing/2014/main" id="{C1DDD1FD-64BE-813E-62BF-AB152F9CAF06}"/>
              </a:ext>
            </a:extLst>
          </p:cNvPr>
          <p:cNvSpPr txBox="1"/>
          <p:nvPr/>
        </p:nvSpPr>
        <p:spPr bwMode="auto">
          <a:xfrm>
            <a:off x="4301318" y="4170927"/>
            <a:ext cx="276225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rtlCol="0">
            <a:spAutoFit/>
          </a:bodyPr>
          <a:lstStyle>
            <a:defPPr>
              <a:defRPr lang="en-US"/>
            </a:defPPr>
            <a:lvl1pPr marL="0" algn="l" defTabSz="1018228" rtl="0" eaLnBrk="1" latinLnBrk="0" hangingPunct="1">
              <a:defRPr sz="2000" kern="1200">
                <a:solidFill>
                  <a:schemeClr val="tx1"/>
                </a:solidFill>
                <a:latin typeface="+mn-lt"/>
                <a:ea typeface="+mn-ea"/>
                <a:cs typeface="+mn-cs"/>
              </a:defRPr>
            </a:lvl1pPr>
            <a:lvl2pPr marL="509115" algn="l" defTabSz="1018228" rtl="0" eaLnBrk="1" latinLnBrk="0" hangingPunct="1">
              <a:defRPr sz="2000" kern="1200">
                <a:solidFill>
                  <a:schemeClr val="tx1"/>
                </a:solidFill>
                <a:latin typeface="+mn-lt"/>
                <a:ea typeface="+mn-ea"/>
                <a:cs typeface="+mn-cs"/>
              </a:defRPr>
            </a:lvl2pPr>
            <a:lvl3pPr marL="1018228" algn="l" defTabSz="1018228" rtl="0" eaLnBrk="1" latinLnBrk="0" hangingPunct="1">
              <a:defRPr sz="2000" kern="1200">
                <a:solidFill>
                  <a:schemeClr val="tx1"/>
                </a:solidFill>
                <a:latin typeface="+mn-lt"/>
                <a:ea typeface="+mn-ea"/>
                <a:cs typeface="+mn-cs"/>
              </a:defRPr>
            </a:lvl3pPr>
            <a:lvl4pPr marL="1527344" algn="l" defTabSz="1018228" rtl="0" eaLnBrk="1" latinLnBrk="0" hangingPunct="1">
              <a:defRPr sz="2000" kern="1200">
                <a:solidFill>
                  <a:schemeClr val="tx1"/>
                </a:solidFill>
                <a:latin typeface="+mn-lt"/>
                <a:ea typeface="+mn-ea"/>
                <a:cs typeface="+mn-cs"/>
              </a:defRPr>
            </a:lvl4pPr>
            <a:lvl5pPr marL="2036458" algn="l" defTabSz="1018228" rtl="0" eaLnBrk="1" latinLnBrk="0" hangingPunct="1">
              <a:defRPr sz="2000" kern="1200">
                <a:solidFill>
                  <a:schemeClr val="tx1"/>
                </a:solidFill>
                <a:latin typeface="+mn-lt"/>
                <a:ea typeface="+mn-ea"/>
                <a:cs typeface="+mn-cs"/>
              </a:defRPr>
            </a:lvl5pPr>
            <a:lvl6pPr marL="2545574" algn="l" defTabSz="1018228" rtl="0" eaLnBrk="1" latinLnBrk="0" hangingPunct="1">
              <a:defRPr sz="2000" kern="1200">
                <a:solidFill>
                  <a:schemeClr val="tx1"/>
                </a:solidFill>
                <a:latin typeface="+mn-lt"/>
                <a:ea typeface="+mn-ea"/>
                <a:cs typeface="+mn-cs"/>
              </a:defRPr>
            </a:lvl6pPr>
            <a:lvl7pPr marL="3054686" algn="l" defTabSz="1018228" rtl="0" eaLnBrk="1" latinLnBrk="0" hangingPunct="1">
              <a:defRPr sz="2000" kern="1200">
                <a:solidFill>
                  <a:schemeClr val="tx1"/>
                </a:solidFill>
                <a:latin typeface="+mn-lt"/>
                <a:ea typeface="+mn-ea"/>
                <a:cs typeface="+mn-cs"/>
              </a:defRPr>
            </a:lvl7pPr>
            <a:lvl8pPr marL="3563802" algn="l" defTabSz="1018228" rtl="0" eaLnBrk="1" latinLnBrk="0" hangingPunct="1">
              <a:defRPr sz="2000" kern="1200">
                <a:solidFill>
                  <a:schemeClr val="tx1"/>
                </a:solidFill>
                <a:latin typeface="+mn-lt"/>
                <a:ea typeface="+mn-ea"/>
                <a:cs typeface="+mn-cs"/>
              </a:defRPr>
            </a:lvl8pPr>
            <a:lvl9pPr marL="4072914" algn="l" defTabSz="1018228" rtl="0" eaLnBrk="1" latinLnBrk="0" hangingPunct="1">
              <a:defRPr sz="2000" kern="1200">
                <a:solidFill>
                  <a:schemeClr val="tx1"/>
                </a:solidFill>
                <a:latin typeface="+mn-lt"/>
                <a:ea typeface="+mn-ea"/>
                <a:cs typeface="+mn-cs"/>
              </a:defRPr>
            </a:lvl9pPr>
          </a:lstStyle>
          <a:p>
            <a:pPr algn="l" defTabSz="914400" fontAlgn="base">
              <a:spcBef>
                <a:spcPct val="0"/>
              </a:spcBef>
              <a:spcAft>
                <a:spcPct val="0"/>
              </a:spcAft>
            </a:pPr>
            <a:r>
              <a:rPr lang="en-US" sz="1050" b="1">
                <a:latin typeface="Open Sans" panose="020B0606030504020204" pitchFamily="34" charset="0"/>
                <a:ea typeface="Open Sans" panose="020B0606030504020204" pitchFamily="34" charset="0"/>
                <a:cs typeface="Open Sans" panose="020B0606030504020204" pitchFamily="34" charset="0"/>
              </a:rPr>
              <a:t>Periodic Returns (%)</a:t>
            </a:r>
          </a:p>
        </p:txBody>
      </p:sp>
      <p:sp>
        <p:nvSpPr>
          <p:cNvPr id="15" name="TextBox 14">
            <a:extLst>
              <a:ext uri="{FF2B5EF4-FFF2-40B4-BE49-F238E27FC236}">
                <a16:creationId xmlns:a16="http://schemas.microsoft.com/office/drawing/2014/main" id="{6AE9BD4D-67CF-390C-694D-6F5AA9085715}"/>
              </a:ext>
            </a:extLst>
          </p:cNvPr>
          <p:cNvSpPr txBox="1"/>
          <p:nvPr/>
        </p:nvSpPr>
        <p:spPr bwMode="auto">
          <a:xfrm>
            <a:off x="4289945" y="1843571"/>
            <a:ext cx="276225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rtlCol="0">
            <a:spAutoFit/>
          </a:bodyPr>
          <a:lstStyle>
            <a:defPPr>
              <a:defRPr lang="en-US"/>
            </a:defPPr>
            <a:lvl1pPr marL="0" algn="l" defTabSz="1018228" rtl="0" eaLnBrk="1" latinLnBrk="0" hangingPunct="1">
              <a:defRPr sz="2000" kern="1200">
                <a:solidFill>
                  <a:schemeClr val="tx1"/>
                </a:solidFill>
                <a:latin typeface="+mn-lt"/>
                <a:ea typeface="+mn-ea"/>
                <a:cs typeface="+mn-cs"/>
              </a:defRPr>
            </a:lvl1pPr>
            <a:lvl2pPr marL="509115" algn="l" defTabSz="1018228" rtl="0" eaLnBrk="1" latinLnBrk="0" hangingPunct="1">
              <a:defRPr sz="2000" kern="1200">
                <a:solidFill>
                  <a:schemeClr val="tx1"/>
                </a:solidFill>
                <a:latin typeface="+mn-lt"/>
                <a:ea typeface="+mn-ea"/>
                <a:cs typeface="+mn-cs"/>
              </a:defRPr>
            </a:lvl2pPr>
            <a:lvl3pPr marL="1018228" algn="l" defTabSz="1018228" rtl="0" eaLnBrk="1" latinLnBrk="0" hangingPunct="1">
              <a:defRPr sz="2000" kern="1200">
                <a:solidFill>
                  <a:schemeClr val="tx1"/>
                </a:solidFill>
                <a:latin typeface="+mn-lt"/>
                <a:ea typeface="+mn-ea"/>
                <a:cs typeface="+mn-cs"/>
              </a:defRPr>
            </a:lvl3pPr>
            <a:lvl4pPr marL="1527344" algn="l" defTabSz="1018228" rtl="0" eaLnBrk="1" latinLnBrk="0" hangingPunct="1">
              <a:defRPr sz="2000" kern="1200">
                <a:solidFill>
                  <a:schemeClr val="tx1"/>
                </a:solidFill>
                <a:latin typeface="+mn-lt"/>
                <a:ea typeface="+mn-ea"/>
                <a:cs typeface="+mn-cs"/>
              </a:defRPr>
            </a:lvl4pPr>
            <a:lvl5pPr marL="2036458" algn="l" defTabSz="1018228" rtl="0" eaLnBrk="1" latinLnBrk="0" hangingPunct="1">
              <a:defRPr sz="2000" kern="1200">
                <a:solidFill>
                  <a:schemeClr val="tx1"/>
                </a:solidFill>
                <a:latin typeface="+mn-lt"/>
                <a:ea typeface="+mn-ea"/>
                <a:cs typeface="+mn-cs"/>
              </a:defRPr>
            </a:lvl5pPr>
            <a:lvl6pPr marL="2545574" algn="l" defTabSz="1018228" rtl="0" eaLnBrk="1" latinLnBrk="0" hangingPunct="1">
              <a:defRPr sz="2000" kern="1200">
                <a:solidFill>
                  <a:schemeClr val="tx1"/>
                </a:solidFill>
                <a:latin typeface="+mn-lt"/>
                <a:ea typeface="+mn-ea"/>
                <a:cs typeface="+mn-cs"/>
              </a:defRPr>
            </a:lvl6pPr>
            <a:lvl7pPr marL="3054686" algn="l" defTabSz="1018228" rtl="0" eaLnBrk="1" latinLnBrk="0" hangingPunct="1">
              <a:defRPr sz="2000" kern="1200">
                <a:solidFill>
                  <a:schemeClr val="tx1"/>
                </a:solidFill>
                <a:latin typeface="+mn-lt"/>
                <a:ea typeface="+mn-ea"/>
                <a:cs typeface="+mn-cs"/>
              </a:defRPr>
            </a:lvl7pPr>
            <a:lvl8pPr marL="3563802" algn="l" defTabSz="1018228" rtl="0" eaLnBrk="1" latinLnBrk="0" hangingPunct="1">
              <a:defRPr sz="2000" kern="1200">
                <a:solidFill>
                  <a:schemeClr val="tx1"/>
                </a:solidFill>
                <a:latin typeface="+mn-lt"/>
                <a:ea typeface="+mn-ea"/>
                <a:cs typeface="+mn-cs"/>
              </a:defRPr>
            </a:lvl8pPr>
            <a:lvl9pPr marL="4072914" algn="l" defTabSz="1018228" rtl="0" eaLnBrk="1" latinLnBrk="0" hangingPunct="1">
              <a:defRPr sz="2000" kern="1200">
                <a:solidFill>
                  <a:schemeClr val="tx1"/>
                </a:solidFill>
                <a:latin typeface="+mn-lt"/>
                <a:ea typeface="+mn-ea"/>
                <a:cs typeface="+mn-cs"/>
              </a:defRPr>
            </a:lvl9pPr>
          </a:lstStyle>
          <a:p>
            <a:pPr algn="l" defTabSz="914400" fontAlgn="base">
              <a:spcBef>
                <a:spcPct val="0"/>
              </a:spcBef>
              <a:spcAft>
                <a:spcPct val="0"/>
              </a:spcAft>
            </a:pPr>
            <a:r>
              <a:rPr lang="en-US" sz="1050" b="1" dirty="0">
                <a:latin typeface="Open Sans" panose="020B0606030504020204" pitchFamily="34" charset="0"/>
                <a:ea typeface="Open Sans" panose="020B0606030504020204" pitchFamily="34" charset="0"/>
                <a:cs typeface="Open Sans" panose="020B0606030504020204" pitchFamily="34" charset="0"/>
              </a:rPr>
              <a:t>Ranked Returns (%)</a:t>
            </a:r>
          </a:p>
        </p:txBody>
      </p:sp>
      <p:graphicFrame>
        <p:nvGraphicFramePr>
          <p:cNvPr id="16" name="Chart 15">
            <a:extLst>
              <a:ext uri="{FF2B5EF4-FFF2-40B4-BE49-F238E27FC236}">
                <a16:creationId xmlns:a16="http://schemas.microsoft.com/office/drawing/2014/main" id="{E775F1C6-B9F3-D99B-4661-C1C23B8093BD}"/>
              </a:ext>
            </a:extLst>
          </p:cNvPr>
          <p:cNvGraphicFramePr/>
          <p:nvPr>
            <p:extLst>
              <p:ext uri="{D42A27DB-BD31-4B8C-83A1-F6EECF244321}">
                <p14:modId xmlns:p14="http://schemas.microsoft.com/office/powerpoint/2010/main" val="4203989972"/>
              </p:ext>
            </p:extLst>
          </p:nvPr>
        </p:nvGraphicFramePr>
        <p:xfrm>
          <a:off x="91440" y="4379976"/>
          <a:ext cx="2505075" cy="1595882"/>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 Placeholder 38">
            <a:extLst>
              <a:ext uri="{FF2B5EF4-FFF2-40B4-BE49-F238E27FC236}">
                <a16:creationId xmlns:a16="http://schemas.microsoft.com/office/drawing/2014/main" id="{AC69B39D-8133-3415-86DE-6E68D961C3E8}"/>
              </a:ext>
            </a:extLst>
          </p:cNvPr>
          <p:cNvSpPr txBox="1"/>
          <p:nvPr/>
        </p:nvSpPr>
        <p:spPr>
          <a:xfrm>
            <a:off x="519112" y="1838329"/>
            <a:ext cx="2783646" cy="1768631"/>
          </a:xfrm>
          <a:prstGeom prst="rect">
            <a:avLst/>
          </a:prstGeom>
        </p:spPr>
        <p:txBody>
          <a:bodyPr/>
          <a:lstStyle>
            <a:defPPr>
              <a:defRPr lang="en-US"/>
            </a:defPPr>
            <a:lvl1pPr marL="0" indent="0" algn="l" defTabSz="1018824" rtl="0" eaLnBrk="1" latinLnBrk="0" hangingPunct="1">
              <a:lnSpc>
                <a:spcPct val="110000"/>
              </a:lnSpc>
              <a:spcBef>
                <a:spcPts val="600"/>
              </a:spcBef>
              <a:buFont typeface="Arial" pitchFamily="34" charset="0"/>
              <a:buNone/>
              <a:defRPr sz="1800" kern="1200" baseline="0">
                <a:solidFill>
                  <a:schemeClr val="tx1"/>
                </a:solidFill>
                <a:latin typeface="Avenir LT 35 Light" panose="020B0303020000020003" pitchFamily="34" charset="0"/>
                <a:ea typeface="+mn-ea"/>
                <a:cs typeface="+mn-cs"/>
              </a:defRPr>
            </a:lvl1pPr>
            <a:lvl2pPr marL="182880" indent="-182880" algn="l" defTabSz="1018824" rtl="0" eaLnBrk="1" latinLnBrk="0" hangingPunct="1">
              <a:lnSpc>
                <a:spcPct val="110000"/>
              </a:lnSpc>
              <a:spcBef>
                <a:spcPts val="600"/>
              </a:spcBef>
              <a:buFont typeface="Arial" pitchFamily="34" charset="0"/>
              <a:buChar char="•"/>
              <a:defRPr sz="1800" kern="1200" baseline="0">
                <a:solidFill>
                  <a:schemeClr val="tx1"/>
                </a:solidFill>
                <a:latin typeface="Avenir LT 35 Light" panose="020B0303020000020003" pitchFamily="34" charset="0"/>
                <a:ea typeface="+mn-ea"/>
                <a:cs typeface="+mn-cs"/>
              </a:defRPr>
            </a:lvl2pPr>
            <a:lvl3pPr marL="411480" indent="-182880" algn="l" defTabSz="1018824" rtl="0" eaLnBrk="1" latinLnBrk="0" hangingPunct="1">
              <a:lnSpc>
                <a:spcPct val="110000"/>
              </a:lnSpc>
              <a:spcBef>
                <a:spcPts val="600"/>
              </a:spcBef>
              <a:buFont typeface="Avenir LT 55 Roman" panose="020B0503020000020003" pitchFamily="34" charset="0"/>
              <a:buChar char="–"/>
              <a:defRPr sz="1800" kern="1200" baseline="0">
                <a:solidFill>
                  <a:schemeClr val="tx1"/>
                </a:solidFill>
                <a:latin typeface="Avenir LT 35 Light" panose="020B0303020000020003" pitchFamily="34" charset="0"/>
                <a:ea typeface="+mn-ea"/>
                <a:cs typeface="+mn-cs"/>
              </a:defRPr>
            </a:lvl3pPr>
            <a:lvl4pPr marL="594360" indent="-182880" algn="l" defTabSz="1018824" rtl="0" eaLnBrk="1" latinLnBrk="0" hangingPunct="1">
              <a:lnSpc>
                <a:spcPct val="110000"/>
              </a:lnSpc>
              <a:spcBef>
                <a:spcPts val="600"/>
              </a:spcBef>
              <a:buFont typeface="Arial" pitchFamily="34" charset="0"/>
              <a:buChar char="•"/>
              <a:defRPr sz="1800" kern="1200" baseline="0">
                <a:solidFill>
                  <a:schemeClr val="tx1"/>
                </a:solidFill>
                <a:latin typeface="Avenir LT 35 Light" panose="020B0303020000020003" pitchFamily="34" charset="0"/>
                <a:ea typeface="+mn-ea"/>
                <a:cs typeface="+mn-cs"/>
              </a:defRPr>
            </a:lvl4pPr>
            <a:lvl5pPr marL="786384" indent="-182880" algn="l" defTabSz="1018824" rtl="0" eaLnBrk="1" latinLnBrk="0" hangingPunct="1">
              <a:lnSpc>
                <a:spcPct val="110000"/>
              </a:lnSpc>
              <a:spcBef>
                <a:spcPts val="600"/>
              </a:spcBef>
              <a:buFont typeface="Avenir LT 55 Roman" panose="020B0503020000020003" pitchFamily="34" charset="0"/>
              <a:buChar char="–"/>
              <a:defRPr sz="1800" kern="1200" baseline="0">
                <a:solidFill>
                  <a:schemeClr val="tx1"/>
                </a:solidFill>
                <a:latin typeface="Avenir LT 35 Light" panose="020B0303020000020003" pitchFamily="34" charset="0"/>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171450" indent="-171450">
              <a:spcAft>
                <a:spcPts val="600"/>
              </a:spcAft>
              <a:buClr>
                <a:schemeClr val="accent2"/>
              </a:buClr>
              <a:buFont typeface="Wingdings" panose="05000000000000000000" pitchFamily="2" charset="2"/>
              <a:buChar char="§"/>
            </a:pPr>
            <a:r>
              <a:rPr lang="en-US" sz="1100" dirty="0">
                <a:latin typeface="Open Sans" panose="020B0606030504020204" pitchFamily="34" charset="0"/>
                <a:ea typeface="Open Sans" panose="020B0606030504020204" pitchFamily="34" charset="0"/>
                <a:cs typeface="Open Sans" panose="020B0606030504020204" pitchFamily="34" charset="0"/>
              </a:rPr>
              <a:t>Emerging Markets posted negative returns for the quarter and outperformed both US and non-US developed markets.</a:t>
            </a:r>
          </a:p>
          <a:p>
            <a:pPr marL="171450" indent="-171450">
              <a:spcAft>
                <a:spcPts val="600"/>
              </a:spcAft>
              <a:buClr>
                <a:schemeClr val="accent2"/>
              </a:buClr>
              <a:buFont typeface="Wingdings" panose="05000000000000000000" pitchFamily="2" charset="2"/>
              <a:buChar char="§"/>
            </a:pPr>
            <a:r>
              <a:rPr lang="en-US" sz="1100" dirty="0">
                <a:latin typeface="Open Sans" panose="020B0606030504020204" pitchFamily="34" charset="0"/>
                <a:ea typeface="Open Sans" panose="020B0606030504020204" pitchFamily="34" charset="0"/>
                <a:cs typeface="Open Sans" panose="020B0606030504020204" pitchFamily="34" charset="0"/>
              </a:rPr>
              <a:t>Value outperformed growth.</a:t>
            </a:r>
          </a:p>
          <a:p>
            <a:pPr marL="171450" indent="-171450">
              <a:spcAft>
                <a:spcPts val="600"/>
              </a:spcAft>
              <a:buClr>
                <a:schemeClr val="accent2"/>
              </a:buClr>
              <a:buFont typeface="Wingdings" panose="05000000000000000000" pitchFamily="2" charset="2"/>
              <a:buChar char="§"/>
            </a:pPr>
            <a:r>
              <a:rPr lang="en-US" sz="1100" dirty="0">
                <a:latin typeface="Open Sans" panose="020B0606030504020204" pitchFamily="34" charset="0"/>
                <a:ea typeface="Open Sans" panose="020B0606030504020204" pitchFamily="34" charset="0"/>
                <a:cs typeface="Open Sans" panose="020B0606030504020204" pitchFamily="34" charset="0"/>
              </a:rPr>
              <a:t>Small caps underperformed large caps.</a:t>
            </a:r>
          </a:p>
        </p:txBody>
      </p:sp>
      <p:graphicFrame>
        <p:nvGraphicFramePr>
          <p:cNvPr id="18" name="Table 17">
            <a:extLst>
              <a:ext uri="{FF2B5EF4-FFF2-40B4-BE49-F238E27FC236}">
                <a16:creationId xmlns:a16="http://schemas.microsoft.com/office/drawing/2014/main" id="{EE62CD45-311B-0389-7ACE-2119E725E45E}"/>
              </a:ext>
            </a:extLst>
          </p:cNvPr>
          <p:cNvGraphicFramePr>
            <a:graphicFrameLocks noGrp="1"/>
          </p:cNvGraphicFramePr>
          <p:nvPr>
            <p:extLst>
              <p:ext uri="{D42A27DB-BD31-4B8C-83A1-F6EECF244321}">
                <p14:modId xmlns:p14="http://schemas.microsoft.com/office/powerpoint/2010/main" val="22851502"/>
              </p:ext>
            </p:extLst>
          </p:nvPr>
        </p:nvGraphicFramePr>
        <p:xfrm>
          <a:off x="4347377" y="2347415"/>
          <a:ext cx="993108" cy="1595444"/>
        </p:xfrm>
        <a:graphic>
          <a:graphicData uri="http://schemas.openxmlformats.org/drawingml/2006/table">
            <a:tbl>
              <a:tblPr>
                <a:tableStyleId>{5C22544A-7EE6-4342-B048-85BDC9FD1C3A}</a:tableStyleId>
              </a:tblPr>
              <a:tblGrid>
                <a:gridCol w="993108">
                  <a:extLst>
                    <a:ext uri="{9D8B030D-6E8A-4147-A177-3AD203B41FA5}">
                      <a16:colId xmlns:a16="http://schemas.microsoft.com/office/drawing/2014/main" val="20000"/>
                    </a:ext>
                  </a:extLst>
                </a:gridCol>
              </a:tblGrid>
              <a:tr h="330281">
                <a:tc>
                  <a:txBody>
                    <a:bodyPr/>
                    <a:lstStyle/>
                    <a:p>
                      <a:pPr algn="l" fontAlgn="b"/>
                      <a:r>
                        <a:rPr lang="en-US" sz="900" b="0" i="0" u="none" strike="noStrike" kern="12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Value</a:t>
                      </a:r>
                    </a:p>
                  </a:txBody>
                  <a:tcPr marL="46800" marR="7168" marT="7168" marB="0"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4320">
                <a:tc>
                  <a:txBody>
                    <a:bodyPr/>
                    <a:lstStyle/>
                    <a:p>
                      <a:pPr algn="l" fontAlgn="b"/>
                      <a:r>
                        <a:rPr lang="en-GB" sz="900" b="0" i="0" u="none" strike="noStrike" kern="12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Large Cap</a:t>
                      </a:r>
                      <a:endParaRPr lang="en-US" sz="900" b="0" i="0" u="none" strike="noStrike" kern="12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46800" marR="7168" marT="7168" marB="0" anchor="ctr">
                    <a:lnL w="12700" cmpd="sng">
                      <a:noFill/>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30281">
                <a:tc>
                  <a:txBody>
                    <a:bodyPr/>
                    <a:lstStyle/>
                    <a:p>
                      <a:pPr algn="l" fontAlgn="b"/>
                      <a:r>
                        <a:rPr lang="en-GB" sz="900" b="0" i="0" u="none" strike="noStrike" kern="1200" dirty="0" err="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Marketwide</a:t>
                      </a:r>
                      <a:endParaRPr lang="en-GB" sz="900" b="0" i="0" u="none" strike="noStrike" kern="12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46800" marR="7168" marT="7168" marB="0" anchor="ctr">
                    <a:lnL w="12700" cmpd="sng">
                      <a:noFill/>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30281">
                <a:tc>
                  <a:txBody>
                    <a:bodyPr/>
                    <a:lstStyle/>
                    <a:p>
                      <a:pPr algn="l" fontAlgn="b"/>
                      <a:r>
                        <a:rPr lang="en-GB" sz="900" b="0" i="0" u="none" strike="noStrike" kern="12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Small Cap</a:t>
                      </a:r>
                    </a:p>
                  </a:txBody>
                  <a:tcPr marL="46800" marR="7168" marT="7168" marB="0" anchor="ctr">
                    <a:lnL w="12700" cmpd="sng">
                      <a:noFill/>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70949891"/>
                  </a:ext>
                </a:extLst>
              </a:tr>
              <a:tr h="330281">
                <a:tc>
                  <a:txBody>
                    <a:bodyPr/>
                    <a:lstStyle/>
                    <a:p>
                      <a:pPr algn="l" fontAlgn="b"/>
                      <a:r>
                        <a:rPr lang="en-GB" sz="900" b="0" i="0" u="none" strike="noStrike" kern="12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Growth</a:t>
                      </a:r>
                    </a:p>
                  </a:txBody>
                  <a:tcPr marL="46800" marR="7168" marT="7168" marB="0" anchor="ctr">
                    <a:lnL w="12700" cmpd="sng">
                      <a:noFill/>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3425744"/>
                  </a:ext>
                </a:extLst>
              </a:tr>
            </a:tbl>
          </a:graphicData>
        </a:graphic>
      </p:graphicFrame>
    </p:spTree>
    <p:extLst>
      <p:ext uri="{BB962C8B-B14F-4D97-AF65-F5344CB8AC3E}">
        <p14:creationId xmlns:p14="http://schemas.microsoft.com/office/powerpoint/2010/main" val="1128725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EC9317C4-74A3-786B-0E3E-835B2D4A9F49}"/>
              </a:ext>
            </a:extLst>
          </p:cNvPr>
          <p:cNvSpPr>
            <a:spLocks noGrp="1"/>
          </p:cNvSpPr>
          <p:nvPr>
            <p:ph type="sldNum" sz="quarter" idx="12"/>
          </p:nvPr>
        </p:nvSpPr>
        <p:spPr>
          <a:xfrm>
            <a:off x="9006644" y="731044"/>
            <a:ext cx="492760" cy="413808"/>
          </a:xfrm>
        </p:spPr>
        <p:txBody>
          <a:bodyPr/>
          <a:lstStyle/>
          <a:p>
            <a:fld id="{66F6FF41-5833-4EBF-9145-362BCED2914A}" type="slidenum">
              <a:rPr lang="en-US" smtClean="0">
                <a:solidFill>
                  <a:schemeClr val="bg1"/>
                </a:solidFill>
                <a:latin typeface="Open Sans" panose="020B0606030504020204" pitchFamily="34" charset="0"/>
                <a:ea typeface="Open Sans" panose="020B0606030504020204" pitchFamily="34" charset="0"/>
                <a:cs typeface="Open Sans" panose="020B0606030504020204" pitchFamily="34" charset="0"/>
              </a:rPr>
              <a:pPr/>
              <a:t>13</a:t>
            </a:fld>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Title 2">
            <a:extLst>
              <a:ext uri="{FF2B5EF4-FFF2-40B4-BE49-F238E27FC236}">
                <a16:creationId xmlns:a16="http://schemas.microsoft.com/office/drawing/2014/main" id="{9CA6EBD6-6054-EA3A-9568-CE03625C48BB}"/>
              </a:ext>
            </a:extLst>
          </p:cNvPr>
          <p:cNvSpPr>
            <a:spLocks noGrp="1"/>
          </p:cNvSpPr>
          <p:nvPr>
            <p:ph type="title"/>
          </p:nvPr>
        </p:nvSpPr>
        <p:spPr>
          <a:xfrm>
            <a:off x="529812" y="791316"/>
            <a:ext cx="9052560" cy="521864"/>
          </a:xfrm>
        </p:spPr>
        <p:txBody>
          <a:bodyPr/>
          <a:lstStyle/>
          <a:p>
            <a:r>
              <a:rPr lang="en-US" b="1" dirty="0">
                <a:solidFill>
                  <a:srgbClr val="141E25"/>
                </a:solidFill>
                <a:latin typeface="Montserrat" panose="00000500000000000000" pitchFamily="50" charset="0"/>
                <a:ea typeface="Open Sans" panose="020B0606030504020204" pitchFamily="34" charset="0"/>
                <a:cs typeface="Open Sans" panose="020B0606030504020204" pitchFamily="34" charset="0"/>
              </a:rPr>
              <a:t>Fixed Income</a:t>
            </a:r>
          </a:p>
        </p:txBody>
      </p:sp>
      <p:sp>
        <p:nvSpPr>
          <p:cNvPr id="11" name="Text Placeholder 6">
            <a:extLst>
              <a:ext uri="{FF2B5EF4-FFF2-40B4-BE49-F238E27FC236}">
                <a16:creationId xmlns:a16="http://schemas.microsoft.com/office/drawing/2014/main" id="{9E527A67-726F-BD36-E58E-E3279EEB1061}"/>
              </a:ext>
            </a:extLst>
          </p:cNvPr>
          <p:cNvSpPr txBox="1">
            <a:spLocks/>
          </p:cNvSpPr>
          <p:nvPr/>
        </p:nvSpPr>
        <p:spPr>
          <a:xfrm>
            <a:off x="529812" y="1238320"/>
            <a:ext cx="8823326" cy="346075"/>
          </a:xfrm>
          <a:prstGeom prst="rect">
            <a:avLst/>
          </a:prstGeom>
        </p:spPr>
        <p:txBody>
          <a:bodyPr vert="horz" lIns="91388" tIns="54833" rIns="91388" bIns="54833" rtlCol="0" anchor="t">
            <a:noAutofit/>
          </a:bodyPr>
          <a:lstStyle>
            <a:lvl1pPr marL="0" indent="0" algn="l" defTabSz="1018228" rtl="0" eaLnBrk="1" latinLnBrk="0" hangingPunct="1">
              <a:spcBef>
                <a:spcPct val="20000"/>
              </a:spcBef>
              <a:buFont typeface="Arial" pitchFamily="34" charset="0"/>
              <a:buNone/>
              <a:defRPr sz="1600" kern="1200">
                <a:solidFill>
                  <a:schemeClr val="bg1">
                    <a:lumMod val="50000"/>
                  </a:schemeClr>
                </a:solidFill>
                <a:latin typeface="Arial" pitchFamily="34" charset="0"/>
                <a:ea typeface="+mn-ea"/>
                <a:cs typeface="Arial" pitchFamily="34" charset="0"/>
              </a:defRPr>
            </a:lvl1pPr>
            <a:lvl2pPr marL="827310" indent="-318195"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2pPr>
            <a:lvl3pPr marL="1272787"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781900"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291015"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80012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9245"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835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7471"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r>
              <a:rPr lang="en-US" dirty="0">
                <a:highlight>
                  <a:srgbClr val="FFFFFF"/>
                </a:highlight>
                <a:latin typeface="Open Sans" panose="020B0606030504020204" pitchFamily="34" charset="0"/>
                <a:ea typeface="Open Sans" panose="020B0606030504020204" pitchFamily="34" charset="0"/>
                <a:cs typeface="Open Sans" panose="020B0606030504020204" pitchFamily="34" charset="0"/>
              </a:rPr>
              <a:t>Returns (USD), 1</a:t>
            </a:r>
            <a:r>
              <a:rPr lang="en-US" baseline="30000" dirty="0">
                <a:highlight>
                  <a:srgbClr val="FFFFFF"/>
                </a:highlight>
                <a:latin typeface="Open Sans" panose="020B0606030504020204" pitchFamily="34" charset="0"/>
                <a:ea typeface="Open Sans" panose="020B0606030504020204" pitchFamily="34" charset="0"/>
                <a:cs typeface="Open Sans" panose="020B0606030504020204" pitchFamily="34" charset="0"/>
              </a:rPr>
              <a:t>st</a:t>
            </a:r>
            <a:r>
              <a:rPr lang="en-US" dirty="0">
                <a:highlight>
                  <a:srgbClr val="FFFFFF"/>
                </a:highlight>
                <a:latin typeface="Open Sans" panose="020B0606030504020204" pitchFamily="34" charset="0"/>
                <a:ea typeface="Open Sans" panose="020B0606030504020204" pitchFamily="34" charset="0"/>
                <a:cs typeface="Open Sans" panose="020B0606030504020204" pitchFamily="34" charset="0"/>
              </a:rPr>
              <a:t> Quarter 2026</a:t>
            </a:r>
          </a:p>
        </p:txBody>
      </p:sp>
      <p:sp>
        <p:nvSpPr>
          <p:cNvPr id="3" name="Text Placeholder 2">
            <a:extLst>
              <a:ext uri="{FF2B5EF4-FFF2-40B4-BE49-F238E27FC236}">
                <a16:creationId xmlns:a16="http://schemas.microsoft.com/office/drawing/2014/main" id="{912EC4CF-22AA-7F34-E678-480892A813B4}"/>
              </a:ext>
            </a:extLst>
          </p:cNvPr>
          <p:cNvSpPr>
            <a:spLocks noGrp="1"/>
          </p:cNvSpPr>
          <p:nvPr>
            <p:ph type="body" sz="quarter" idx="15"/>
          </p:nvPr>
        </p:nvSpPr>
        <p:spPr/>
        <p:txBody>
          <a:bodyPr/>
          <a:lstStyle/>
          <a:p>
            <a:endParaRPr lang="en-US"/>
          </a:p>
        </p:txBody>
      </p:sp>
      <p:sp>
        <p:nvSpPr>
          <p:cNvPr id="4" name="Text Placeholder 30">
            <a:extLst>
              <a:ext uri="{FF2B5EF4-FFF2-40B4-BE49-F238E27FC236}">
                <a16:creationId xmlns:a16="http://schemas.microsoft.com/office/drawing/2014/main" id="{CB9550EF-A202-EE68-FADE-4DB4AFEEBC40}"/>
              </a:ext>
            </a:extLst>
          </p:cNvPr>
          <p:cNvSpPr txBox="1">
            <a:spLocks/>
          </p:cNvSpPr>
          <p:nvPr/>
        </p:nvSpPr>
        <p:spPr>
          <a:xfrm>
            <a:off x="529811" y="7134371"/>
            <a:ext cx="9207575" cy="400050"/>
          </a:xfrm>
          <a:prstGeom prst="rect">
            <a:avLst/>
          </a:prstGeom>
        </p:spPr>
        <p:txBody>
          <a:bodyPr vert="horz" lIns="91388" tIns="0" rIns="91388" bIns="0" rtlCol="0" anchor="b">
            <a:noAutofit/>
          </a:bodyPr>
          <a:lstStyle>
            <a:lvl1pPr marL="0" indent="0" algn="l" defTabSz="1018228" rtl="0" eaLnBrk="1" latinLnBrk="0" hangingPunct="1">
              <a:spcBef>
                <a:spcPts val="0"/>
              </a:spcBef>
              <a:buFont typeface="Arial" pitchFamily="34" charset="0"/>
              <a:buNone/>
              <a:defRPr sz="800" kern="1200">
                <a:solidFill>
                  <a:schemeClr val="tx1">
                    <a:lumMod val="65000"/>
                    <a:lumOff val="35000"/>
                  </a:schemeClr>
                </a:solidFill>
                <a:latin typeface="Arial Narrow" pitchFamily="34" charset="0"/>
                <a:ea typeface="+mn-ea"/>
                <a:cs typeface="Arial" pitchFamily="34" charset="0"/>
              </a:defRPr>
            </a:lvl1pPr>
            <a:lvl2pPr marL="509115" indent="0" algn="l" defTabSz="1018228" rtl="0" eaLnBrk="1" latinLnBrk="0" hangingPunct="1">
              <a:spcBef>
                <a:spcPct val="20000"/>
              </a:spcBef>
              <a:buFont typeface="Arial" pitchFamily="34" charset="0"/>
              <a:buNone/>
              <a:defRPr sz="800" kern="1200">
                <a:solidFill>
                  <a:schemeClr val="tx1">
                    <a:lumMod val="65000"/>
                    <a:lumOff val="35000"/>
                  </a:schemeClr>
                </a:solidFill>
                <a:latin typeface="Arial" pitchFamily="34" charset="0"/>
                <a:ea typeface="+mn-ea"/>
                <a:cs typeface="Arial" pitchFamily="34" charset="0"/>
              </a:defRPr>
            </a:lvl2pPr>
            <a:lvl3pPr marL="1018229" indent="0" algn="l" defTabSz="1018228" rtl="0" eaLnBrk="1" latinLnBrk="0" hangingPunct="1">
              <a:spcBef>
                <a:spcPct val="20000"/>
              </a:spcBef>
              <a:buFont typeface="Arial" pitchFamily="34" charset="0"/>
              <a:buNone/>
              <a:defRPr sz="800" kern="1200">
                <a:solidFill>
                  <a:schemeClr val="tx1">
                    <a:lumMod val="65000"/>
                    <a:lumOff val="35000"/>
                  </a:schemeClr>
                </a:solidFill>
                <a:latin typeface="Arial" pitchFamily="34" charset="0"/>
                <a:ea typeface="+mn-ea"/>
                <a:cs typeface="Arial" pitchFamily="34" charset="0"/>
              </a:defRPr>
            </a:lvl3pPr>
            <a:lvl4pPr marL="1527344" indent="0" algn="l" defTabSz="1018228" rtl="0" eaLnBrk="1" latinLnBrk="0" hangingPunct="1">
              <a:spcBef>
                <a:spcPct val="20000"/>
              </a:spcBef>
              <a:buFont typeface="Arial" pitchFamily="34" charset="0"/>
              <a:buNone/>
              <a:defRPr sz="800" kern="1200">
                <a:solidFill>
                  <a:schemeClr val="tx1">
                    <a:lumMod val="65000"/>
                    <a:lumOff val="35000"/>
                  </a:schemeClr>
                </a:solidFill>
                <a:latin typeface="Arial" pitchFamily="34" charset="0"/>
                <a:ea typeface="+mn-ea"/>
                <a:cs typeface="Arial" pitchFamily="34" charset="0"/>
              </a:defRPr>
            </a:lvl4pPr>
            <a:lvl5pPr marL="2036458" indent="0" algn="l" defTabSz="1018228" rtl="0" eaLnBrk="1" latinLnBrk="0" hangingPunct="1">
              <a:spcBef>
                <a:spcPct val="20000"/>
              </a:spcBef>
              <a:buFont typeface="Arial" pitchFamily="34" charset="0"/>
              <a:buNone/>
              <a:defRPr sz="800" kern="1200">
                <a:solidFill>
                  <a:schemeClr val="tx1">
                    <a:lumMod val="65000"/>
                    <a:lumOff val="35000"/>
                  </a:schemeClr>
                </a:solidFill>
                <a:latin typeface="Arial" pitchFamily="34" charset="0"/>
                <a:ea typeface="+mn-ea"/>
                <a:cs typeface="Arial" pitchFamily="34" charset="0"/>
              </a:defRPr>
            </a:lvl5pPr>
            <a:lvl6pPr marL="280012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9245"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835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7471"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r>
              <a:rPr lang="en-US" sz="700" dirty="0">
                <a:latin typeface="Open Sans" panose="020B0606030504020204" pitchFamily="34" charset="0"/>
                <a:ea typeface="Open Sans" panose="020B0606030504020204" pitchFamily="34" charset="0"/>
                <a:cs typeface="Open Sans" panose="020B0606030504020204" pitchFamily="34" charset="0"/>
              </a:rPr>
              <a:t>1. Bloomberg US Treasury and US Corporate Bond Indices</a:t>
            </a:r>
          </a:p>
          <a:p>
            <a:r>
              <a:rPr lang="en-US" sz="700" dirty="0">
                <a:latin typeface="Open Sans" panose="020B0606030504020204" pitchFamily="34" charset="0"/>
                <a:ea typeface="Open Sans" panose="020B0606030504020204" pitchFamily="34" charset="0"/>
                <a:cs typeface="Open Sans" panose="020B0606030504020204" pitchFamily="34" charset="0"/>
              </a:rPr>
              <a:t>2. Bloomberg Municipal Bond Index</a:t>
            </a:r>
          </a:p>
          <a:p>
            <a:r>
              <a:rPr lang="en-US" sz="700" dirty="0">
                <a:latin typeface="Open Sans" panose="020B0606030504020204" pitchFamily="34" charset="0"/>
                <a:ea typeface="Open Sans" panose="020B0606030504020204" pitchFamily="34" charset="0"/>
                <a:cs typeface="Open Sans" panose="020B0606030504020204" pitchFamily="34" charset="0"/>
              </a:rPr>
              <a:t>One basis point (bps) equals 0.01%. </a:t>
            </a:r>
            <a:r>
              <a:rPr lang="en-US" sz="700" b="1" dirty="0">
                <a:latin typeface="Open Sans" panose="020B0606030504020204" pitchFamily="34" charset="0"/>
                <a:ea typeface="Open Sans" panose="020B0606030504020204" pitchFamily="34" charset="0"/>
                <a:cs typeface="Open Sans" panose="020B0606030504020204" pitchFamily="34" charset="0"/>
              </a:rPr>
              <a:t>Past performance is not a guarantee of future results. </a:t>
            </a:r>
            <a:r>
              <a:rPr lang="en-US" sz="700" dirty="0">
                <a:latin typeface="Open Sans" panose="020B0606030504020204" pitchFamily="34" charset="0"/>
                <a:ea typeface="Open Sans" panose="020B0606030504020204" pitchFamily="34" charset="0"/>
                <a:cs typeface="Open Sans" panose="020B0606030504020204" pitchFamily="34" charset="0"/>
              </a:rPr>
              <a:t>Indices are not available for direct investment. Index performance does not reflect the expenses associated with the management of an actual portfolio. Yield curve data from Federal Reserve. State and local bonds and the Yield to Worst are from the S&amp;P National AMT-Free Municipal Bond Index. AAA-AA Corporates represent the ICE BofA US Corporates, AA-AAA rated. A-BBB Corporates represent the ICE BofA Corporates, BBB-A rated. Bloomberg data provided by Bloomberg. US long-term bonds, bills, inflation, and fixed income factor data © Stocks, Bonds, Bills, and Inflation (SBBI) Yearbook™, Ibbotson Associates, Chicago (annually updated work by Roger G. Ibbotson and Rex A. Sinquefield). FTSE fixed income indices © 2026 FTSE Fixed Income LLC, all rights reserved. ICE BofA index data © 2026 ICE Data Indices, LLC. S&amp;P data © 2026 S&amp;P Dow Jones Indices LLC, a division of S&amp;P Global. All rights reserved. Bloomberg data provided by Bloomberg.</a:t>
            </a:r>
          </a:p>
        </p:txBody>
      </p:sp>
      <p:sp>
        <p:nvSpPr>
          <p:cNvPr id="10" name="Text Placeholder 3">
            <a:extLst>
              <a:ext uri="{FF2B5EF4-FFF2-40B4-BE49-F238E27FC236}">
                <a16:creationId xmlns:a16="http://schemas.microsoft.com/office/drawing/2014/main" id="{5F0D24A5-C7AF-4A19-3AFD-A1716177DCF1}"/>
              </a:ext>
            </a:extLst>
          </p:cNvPr>
          <p:cNvSpPr txBox="1"/>
          <p:nvPr/>
        </p:nvSpPr>
        <p:spPr>
          <a:xfrm>
            <a:off x="538691" y="1790353"/>
            <a:ext cx="2548074" cy="4248885"/>
          </a:xfrm>
          <a:prstGeom prst="rect">
            <a:avLst/>
          </a:prstGeom>
        </p:spPr>
        <p:txBody>
          <a:bodyPr vert="horz" lIns="91440" tIns="45720" rIns="91440" bIns="45720" rtlCol="0">
            <a:noAutofit/>
          </a:bodyPr>
          <a:lstStyle>
            <a:defPPr>
              <a:defRPr lang="en-US"/>
            </a:defPPr>
            <a:lvl1pPr marL="0" indent="0" algn="l" defTabSz="1018824" rtl="0" eaLnBrk="1" latinLnBrk="0" hangingPunct="1">
              <a:lnSpc>
                <a:spcPct val="110000"/>
              </a:lnSpc>
              <a:spcBef>
                <a:spcPts val="600"/>
              </a:spcBef>
              <a:buFont typeface="Arial" pitchFamily="34" charset="0"/>
              <a:buNone/>
              <a:defRPr sz="1800" kern="1200" baseline="0">
                <a:solidFill>
                  <a:schemeClr val="tx1"/>
                </a:solidFill>
                <a:latin typeface="Avenir LT 35 Light" panose="020B0303020000020003" pitchFamily="34" charset="0"/>
                <a:ea typeface="+mn-ea"/>
                <a:cs typeface="+mn-cs"/>
              </a:defRPr>
            </a:lvl1pPr>
            <a:lvl2pPr marL="182880" indent="-182880" algn="l" defTabSz="1018824" rtl="0" eaLnBrk="1" latinLnBrk="0" hangingPunct="1">
              <a:lnSpc>
                <a:spcPct val="110000"/>
              </a:lnSpc>
              <a:spcBef>
                <a:spcPts val="600"/>
              </a:spcBef>
              <a:buFont typeface="Arial" pitchFamily="34" charset="0"/>
              <a:buChar char="•"/>
              <a:defRPr sz="1800" kern="1200" baseline="0">
                <a:solidFill>
                  <a:schemeClr val="tx1"/>
                </a:solidFill>
                <a:latin typeface="Avenir LT 35 Light" panose="020B0303020000020003" pitchFamily="34" charset="0"/>
                <a:ea typeface="+mn-ea"/>
                <a:cs typeface="+mn-cs"/>
              </a:defRPr>
            </a:lvl2pPr>
            <a:lvl3pPr marL="411480" indent="-182880" algn="l" defTabSz="1018824" rtl="0" eaLnBrk="1" latinLnBrk="0" hangingPunct="1">
              <a:lnSpc>
                <a:spcPct val="110000"/>
              </a:lnSpc>
              <a:spcBef>
                <a:spcPts val="600"/>
              </a:spcBef>
              <a:buFont typeface="Avenir LT 55 Roman" panose="020B0503020000020003" pitchFamily="34" charset="0"/>
              <a:buChar char="–"/>
              <a:defRPr sz="1800" kern="1200" baseline="0">
                <a:solidFill>
                  <a:schemeClr val="tx1"/>
                </a:solidFill>
                <a:latin typeface="Avenir LT 35 Light" panose="020B0303020000020003" pitchFamily="34" charset="0"/>
                <a:ea typeface="+mn-ea"/>
                <a:cs typeface="+mn-cs"/>
              </a:defRPr>
            </a:lvl3pPr>
            <a:lvl4pPr marL="594360" indent="-182880" algn="l" defTabSz="1018824" rtl="0" eaLnBrk="1" latinLnBrk="0" hangingPunct="1">
              <a:lnSpc>
                <a:spcPct val="110000"/>
              </a:lnSpc>
              <a:spcBef>
                <a:spcPts val="600"/>
              </a:spcBef>
              <a:buFont typeface="Arial" pitchFamily="34" charset="0"/>
              <a:buChar char="•"/>
              <a:defRPr sz="1800" kern="1200" baseline="0">
                <a:solidFill>
                  <a:schemeClr val="tx1"/>
                </a:solidFill>
                <a:latin typeface="Avenir LT 35 Light" panose="020B0303020000020003" pitchFamily="34" charset="0"/>
                <a:ea typeface="+mn-ea"/>
                <a:cs typeface="+mn-cs"/>
              </a:defRPr>
            </a:lvl4pPr>
            <a:lvl5pPr marL="786384" indent="-182880" algn="l" defTabSz="1018824" rtl="0" eaLnBrk="1" latinLnBrk="0" hangingPunct="1">
              <a:lnSpc>
                <a:spcPct val="110000"/>
              </a:lnSpc>
              <a:spcBef>
                <a:spcPts val="600"/>
              </a:spcBef>
              <a:buFont typeface="Avenir LT 55 Roman" panose="020B0503020000020003" pitchFamily="34" charset="0"/>
              <a:buChar char="–"/>
              <a:defRPr sz="1800" kern="1200" baseline="0">
                <a:solidFill>
                  <a:schemeClr val="tx1"/>
                </a:solidFill>
                <a:latin typeface="Avenir LT 35 Light" panose="020B0303020000020003" pitchFamily="34" charset="0"/>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defTabSz="999643">
              <a:spcBef>
                <a:spcPts val="900"/>
              </a:spcBef>
            </a:pPr>
            <a:r>
              <a:rPr lang="en-US" sz="940" dirty="0">
                <a:latin typeface="Open Sans" panose="020B0606030504020204" pitchFamily="34" charset="0"/>
                <a:ea typeface="Open Sans" panose="020B0606030504020204" pitchFamily="34" charset="0"/>
                <a:cs typeface="Open Sans" panose="020B0606030504020204" pitchFamily="34" charset="0"/>
              </a:rPr>
              <a:t>Within the US Treasury market, interest rates increased during the quarter. </a:t>
            </a:r>
          </a:p>
          <a:p>
            <a:pPr defTabSz="999643">
              <a:spcBef>
                <a:spcPts val="900"/>
              </a:spcBef>
            </a:pPr>
            <a:r>
              <a:rPr lang="en-US" sz="940" dirty="0">
                <a:latin typeface="Open Sans" panose="020B0606030504020204" pitchFamily="34" charset="0"/>
                <a:ea typeface="Open Sans" panose="020B0606030504020204" pitchFamily="34" charset="0"/>
                <a:cs typeface="Open Sans" panose="020B0606030504020204" pitchFamily="34" charset="0"/>
              </a:rPr>
              <a:t>On the short end of the yield curve, the </a:t>
            </a:r>
            <a:br>
              <a:rPr lang="en-US" sz="940" dirty="0">
                <a:latin typeface="Open Sans" panose="020B0606030504020204" pitchFamily="34" charset="0"/>
                <a:ea typeface="Open Sans" panose="020B0606030504020204" pitchFamily="34" charset="0"/>
                <a:cs typeface="Open Sans" panose="020B0606030504020204" pitchFamily="34" charset="0"/>
              </a:rPr>
            </a:br>
            <a:r>
              <a:rPr lang="en-US" sz="940" dirty="0">
                <a:latin typeface="Open Sans" panose="020B0606030504020204" pitchFamily="34" charset="0"/>
                <a:ea typeface="Open Sans" panose="020B0606030504020204" pitchFamily="34" charset="0"/>
                <a:cs typeface="Open Sans" panose="020B0606030504020204" pitchFamily="34" charset="0"/>
              </a:rPr>
              <a:t>1-Month US Treasury Bill yield remained unchanged at 3.74%. The 1-Year US Treasury Bill yield increased 20 basis points (bps) to 3.68%. The yield on the 2-Year US Treasury Note increased 32 bps to 3.79%.</a:t>
            </a:r>
          </a:p>
          <a:p>
            <a:pPr defTabSz="999643">
              <a:spcBef>
                <a:spcPts val="900"/>
              </a:spcBef>
            </a:pPr>
            <a:r>
              <a:rPr lang="en-US" sz="940" dirty="0">
                <a:latin typeface="Open Sans" panose="020B0606030504020204" pitchFamily="34" charset="0"/>
                <a:ea typeface="Open Sans" panose="020B0606030504020204" pitchFamily="34" charset="0"/>
                <a:cs typeface="Open Sans" panose="020B0606030504020204" pitchFamily="34" charset="0"/>
              </a:rPr>
              <a:t>The yield on the 5-Year US Treasury Note increased 19 bps to 3.92%. The yield on the 10-Year US Treasury Note increased 12 bps to 4.30%. The yield on the 30-Year US Treasury Bond increased 4 bps to 4.88%. </a:t>
            </a:r>
          </a:p>
          <a:p>
            <a:pPr defTabSz="999643">
              <a:spcBef>
                <a:spcPts val="900"/>
              </a:spcBef>
            </a:pPr>
            <a:r>
              <a:rPr lang="en-US" sz="940" dirty="0">
                <a:latin typeface="Open Sans" panose="020B0606030504020204" pitchFamily="34" charset="0"/>
                <a:ea typeface="Open Sans" panose="020B0606030504020204" pitchFamily="34" charset="0"/>
                <a:cs typeface="Open Sans" panose="020B0606030504020204" pitchFamily="34" charset="0"/>
              </a:rPr>
              <a:t>In terms of total returns, short-term US Treasury bonds returned +0.15% and intermediate-term US treasury bonds returned +0.05%. Short-term corporate bonds returned +0.09% and intermediate-term corporate bonds returned -0.22%.</a:t>
            </a:r>
            <a:r>
              <a:rPr lang="en-US" sz="940" baseline="30000" dirty="0">
                <a:latin typeface="Open Sans" panose="020B0606030504020204" pitchFamily="34" charset="0"/>
                <a:ea typeface="Open Sans" panose="020B0606030504020204" pitchFamily="34" charset="0"/>
                <a:cs typeface="Open Sans" panose="020B0606030504020204" pitchFamily="34" charset="0"/>
              </a:rPr>
              <a:t>1</a:t>
            </a:r>
          </a:p>
          <a:p>
            <a:pPr defTabSz="999643">
              <a:spcBef>
                <a:spcPts val="900"/>
              </a:spcBef>
            </a:pPr>
            <a:r>
              <a:rPr lang="en-US" sz="940" dirty="0">
                <a:latin typeface="Open Sans" panose="020B0606030504020204" pitchFamily="34" charset="0"/>
                <a:ea typeface="Open Sans" panose="020B0606030504020204" pitchFamily="34" charset="0"/>
                <a:cs typeface="Open Sans" panose="020B0606030504020204" pitchFamily="34" charset="0"/>
              </a:rPr>
              <a:t>The total returns for short- and intermediate-term municipal bonds were +0.43% and -0.57%, respectively. Within the municipal fixed income market, general obligation bonds returned -0.32% while revenue bonds returned -0.13%.</a:t>
            </a:r>
            <a:r>
              <a:rPr lang="en-US" sz="940" baseline="30000" dirty="0">
                <a:latin typeface="Open Sans" panose="020B0606030504020204" pitchFamily="34" charset="0"/>
                <a:ea typeface="Open Sans" panose="020B0606030504020204" pitchFamily="34" charset="0"/>
                <a:cs typeface="Open Sans" panose="020B0606030504020204" pitchFamily="34" charset="0"/>
              </a:rPr>
              <a:t>2</a:t>
            </a:r>
          </a:p>
        </p:txBody>
      </p:sp>
      <p:graphicFrame>
        <p:nvGraphicFramePr>
          <p:cNvPr id="12" name="Table 11">
            <a:extLst>
              <a:ext uri="{FF2B5EF4-FFF2-40B4-BE49-F238E27FC236}">
                <a16:creationId xmlns:a16="http://schemas.microsoft.com/office/drawing/2014/main" id="{B5F7D335-4103-BF1D-D406-D66BC70F3573}"/>
              </a:ext>
            </a:extLst>
          </p:cNvPr>
          <p:cNvGraphicFramePr>
            <a:graphicFrameLocks noGrp="1"/>
          </p:cNvGraphicFramePr>
          <p:nvPr>
            <p:extLst>
              <p:ext uri="{D42A27DB-BD31-4B8C-83A1-F6EECF244321}">
                <p14:modId xmlns:p14="http://schemas.microsoft.com/office/powerpoint/2010/main" val="3141691168"/>
              </p:ext>
            </p:extLst>
          </p:nvPr>
        </p:nvGraphicFramePr>
        <p:xfrm>
          <a:off x="3154680" y="3960570"/>
          <a:ext cx="6636376" cy="2716797"/>
        </p:xfrm>
        <a:graphic>
          <a:graphicData uri="http://schemas.openxmlformats.org/drawingml/2006/table">
            <a:tbl>
              <a:tblPr>
                <a:tableStyleId>{5C22544A-7EE6-4342-B048-85BDC9FD1C3A}</a:tableStyleId>
              </a:tblPr>
              <a:tblGrid>
                <a:gridCol w="2708907">
                  <a:extLst>
                    <a:ext uri="{9D8B030D-6E8A-4147-A177-3AD203B41FA5}">
                      <a16:colId xmlns:a16="http://schemas.microsoft.com/office/drawing/2014/main" val="20000"/>
                    </a:ext>
                  </a:extLst>
                </a:gridCol>
                <a:gridCol w="561067">
                  <a:extLst>
                    <a:ext uri="{9D8B030D-6E8A-4147-A177-3AD203B41FA5}">
                      <a16:colId xmlns:a16="http://schemas.microsoft.com/office/drawing/2014/main" val="851030634"/>
                    </a:ext>
                  </a:extLst>
                </a:gridCol>
                <a:gridCol w="561067">
                  <a:extLst>
                    <a:ext uri="{9D8B030D-6E8A-4147-A177-3AD203B41FA5}">
                      <a16:colId xmlns:a16="http://schemas.microsoft.com/office/drawing/2014/main" val="20001"/>
                    </a:ext>
                  </a:extLst>
                </a:gridCol>
                <a:gridCol w="561067">
                  <a:extLst>
                    <a:ext uri="{9D8B030D-6E8A-4147-A177-3AD203B41FA5}">
                      <a16:colId xmlns:a16="http://schemas.microsoft.com/office/drawing/2014/main" val="20003"/>
                    </a:ext>
                  </a:extLst>
                </a:gridCol>
                <a:gridCol w="561067">
                  <a:extLst>
                    <a:ext uri="{9D8B030D-6E8A-4147-A177-3AD203B41FA5}">
                      <a16:colId xmlns:a16="http://schemas.microsoft.com/office/drawing/2014/main" val="20004"/>
                    </a:ext>
                  </a:extLst>
                </a:gridCol>
                <a:gridCol w="561067">
                  <a:extLst>
                    <a:ext uri="{9D8B030D-6E8A-4147-A177-3AD203B41FA5}">
                      <a16:colId xmlns:a16="http://schemas.microsoft.com/office/drawing/2014/main" val="20005"/>
                    </a:ext>
                  </a:extLst>
                </a:gridCol>
                <a:gridCol w="561067">
                  <a:extLst>
                    <a:ext uri="{9D8B030D-6E8A-4147-A177-3AD203B41FA5}">
                      <a16:colId xmlns:a16="http://schemas.microsoft.com/office/drawing/2014/main" val="3967470143"/>
                    </a:ext>
                  </a:extLst>
                </a:gridCol>
                <a:gridCol w="561067">
                  <a:extLst>
                    <a:ext uri="{9D8B030D-6E8A-4147-A177-3AD203B41FA5}">
                      <a16:colId xmlns:a16="http://schemas.microsoft.com/office/drawing/2014/main" val="679049475"/>
                    </a:ext>
                  </a:extLst>
                </a:gridCol>
              </a:tblGrid>
              <a:tr h="143095">
                <a:tc>
                  <a:txBody>
                    <a:bodyPr/>
                    <a:lstStyle/>
                    <a:p>
                      <a:endParaRPr lang="en-GB" sz="500">
                        <a:latin typeface="Open Sans" panose="020B0606030504020204" pitchFamily="34" charset="0"/>
                        <a:ea typeface="Open Sans" panose="020B0606030504020204" pitchFamily="34" charset="0"/>
                        <a:cs typeface="Open Sans" panose="020B0606030504020204" pitchFamily="34" charset="0"/>
                      </a:endParaRPr>
                    </a:p>
                  </a:txBody>
                  <a:tcPr marL="8959" marR="8959" marT="8959" marB="0" anchor="b">
                    <a:noFill/>
                  </a:tcPr>
                </a:tc>
                <a:tc>
                  <a:txBody>
                    <a:bodyPr/>
                    <a:lstStyle/>
                    <a:p>
                      <a:pPr algn="r" fontAlgn="b"/>
                      <a:endParaRPr lang="en-GB" sz="5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8959" marR="107513" marT="8959" marB="0" anchor="b">
                    <a:noFill/>
                  </a:tcPr>
                </a:tc>
                <a:tc gridSpan="6">
                  <a:txBody>
                    <a:bodyPr/>
                    <a:lstStyle/>
                    <a:p>
                      <a:pPr marL="0" marR="0" lvl="0" indent="0" algn="ctr" defTabSz="1018824" rtl="0" eaLnBrk="1" fontAlgn="b" latinLnBrk="0" hangingPunct="1">
                        <a:lnSpc>
                          <a:spcPct val="100000"/>
                        </a:lnSpc>
                        <a:spcBef>
                          <a:spcPct val="0"/>
                        </a:spcBef>
                        <a:spcAft>
                          <a:spcPct val="0"/>
                        </a:spcAft>
                        <a:buClrTx/>
                        <a:buSzTx/>
                        <a:buFontTx/>
                        <a:buNone/>
                        <a:defRPr/>
                      </a:pPr>
                      <a:r>
                        <a:rPr kumimoji="0" lang="en-GB" sz="700" b="0" i="0" u="none" strike="noStrike" kern="1200" cap="none" spc="5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ANNUALIZED</a:t>
                      </a:r>
                      <a:endParaRPr lang="en-GB" sz="700" b="0" i="1" u="none" strike="noStrike" spc="50" baseline="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8959" marR="107513" marT="8959" marB="9144" anchor="b">
                    <a:lnB w="12700" cap="flat" cmpd="sng" algn="ctr">
                      <a:solidFill>
                        <a:schemeClr val="tx1">
                          <a:lumMod val="75000"/>
                          <a:lumOff val="25000"/>
                        </a:schemeClr>
                      </a:solidFill>
                      <a:prstDash val="solid"/>
                      <a:round/>
                      <a:headEnd type="none" w="med" len="med"/>
                      <a:tailEnd type="none" w="med" len="med"/>
                    </a:lnB>
                    <a:noFill/>
                  </a:tcPr>
                </a:tc>
                <a:tc hMerge="1">
                  <a:txBody>
                    <a:bodyPr/>
                    <a:lstStyle/>
                    <a:p>
                      <a:pPr marL="0" marR="0" lvl="0" indent="0" algn="ctr" defTabSz="1018824" rtl="0" eaLnBrk="1" fontAlgn="b" latinLnBrk="0" hangingPunct="1">
                        <a:lnSpc>
                          <a:spcPct val="100000"/>
                        </a:lnSpc>
                        <a:spcBef>
                          <a:spcPct val="0"/>
                        </a:spcBef>
                        <a:spcAft>
                          <a:spcPct val="0"/>
                        </a:spcAft>
                        <a:buClrTx/>
                        <a:buSzTx/>
                        <a:buFontTx/>
                        <a:buNone/>
                        <a:defRPr/>
                      </a:pPr>
                      <a:r>
                        <a:rPr kumimoji="0" lang="en-GB" sz="700" b="0" i="0" u="none" strike="noStrike" kern="1200" cap="none" spc="0" normalizeH="0" baseline="0" noProof="0">
                          <a:ln>
                            <a:noFill/>
                          </a:ln>
                          <a:solidFill>
                            <a:srgbClr val="000000"/>
                          </a:solidFill>
                          <a:effectLst/>
                          <a:uLnTx/>
                          <a:uFillTx/>
                          <a:latin typeface="+mn-lt"/>
                          <a:ea typeface="+mn-ea"/>
                          <a:cs typeface="+mn-cs"/>
                        </a:rPr>
                        <a:t>ANNUALIZED</a:t>
                      </a:r>
                      <a:endParaRPr lang="en-GB" sz="700" b="0" i="1" u="none" strike="noStrike">
                        <a:solidFill>
                          <a:srgbClr val="000000"/>
                        </a:solidFill>
                        <a:effectLst/>
                        <a:latin typeface="+mn-lt"/>
                      </a:endParaRPr>
                    </a:p>
                  </a:txBody>
                  <a:tcPr marL="0" marR="0" marT="8959" marB="9144" anchor="b">
                    <a:lnB w="9525" cap="flat" cmpd="sng" algn="ctr">
                      <a:solidFill>
                        <a:schemeClr val="tx1">
                          <a:lumMod val="75000"/>
                          <a:lumOff val="25000"/>
                        </a:schemeClr>
                      </a:solidFill>
                      <a:prstDash val="solid"/>
                      <a:round/>
                      <a:headEnd type="none" w="med" len="med"/>
                      <a:tailEnd type="none" w="med" len="med"/>
                    </a:lnB>
                    <a:noFill/>
                  </a:tcPr>
                </a:tc>
                <a:tc hMerge="1">
                  <a:txBody>
                    <a:bodyPr/>
                    <a:lstStyle/>
                    <a:p>
                      <a:pPr marL="0" marR="0" lvl="0" indent="0" algn="r" defTabSz="1018824" rtl="0" eaLnBrk="1" fontAlgn="b" latinLnBrk="0" hangingPunct="1">
                        <a:lnSpc>
                          <a:spcPct val="100000"/>
                        </a:lnSpc>
                        <a:spcBef>
                          <a:spcPct val="0"/>
                        </a:spcBef>
                        <a:spcAft>
                          <a:spcPct val="0"/>
                        </a:spcAft>
                        <a:buClrTx/>
                        <a:buSzTx/>
                        <a:buFontTx/>
                        <a:buNone/>
                        <a:defRPr/>
                      </a:pPr>
                      <a:r>
                        <a:rPr lang="en-GB" sz="800" u="none" strike="noStrike">
                          <a:effectLst/>
                          <a:latin typeface="+mn-lt"/>
                        </a:rPr>
                        <a:t>Annualized</a:t>
                      </a:r>
                      <a:endParaRPr lang="en-GB" sz="800" b="0" i="1" u="none" strike="noStrike">
                        <a:solidFill>
                          <a:srgbClr val="000000"/>
                        </a:solidFill>
                        <a:effectLst/>
                        <a:latin typeface="+mn-lt"/>
                      </a:endParaRPr>
                    </a:p>
                  </a:txBody>
                  <a:tcPr marL="8959" marR="8959" marT="8959" marB="0">
                    <a:noFill/>
                  </a:tcPr>
                </a:tc>
                <a:tc hMerge="1">
                  <a:txBody>
                    <a:bodyPr/>
                    <a:lstStyle/>
                    <a:p>
                      <a:endParaRPr lang="en-GB"/>
                    </a:p>
                  </a:txBody>
                  <a:tcPr/>
                </a:tc>
                <a:tc hMerge="1">
                  <a:txBody>
                    <a:bodyPr/>
                    <a:lstStyle/>
                    <a:p>
                      <a:pPr marL="0" marR="0" lvl="0" indent="0" algn="ctr" defTabSz="1018824" rtl="0" eaLnBrk="1" fontAlgn="b" latinLnBrk="0" hangingPunct="1">
                        <a:lnSpc>
                          <a:spcPct val="100000"/>
                        </a:lnSpc>
                        <a:spcBef>
                          <a:spcPct val="0"/>
                        </a:spcBef>
                        <a:spcAft>
                          <a:spcPct val="0"/>
                        </a:spcAft>
                        <a:buClrTx/>
                        <a:buSzTx/>
                        <a:buFontTx/>
                        <a:buNone/>
                        <a:defRPr/>
                      </a:pPr>
                      <a:endParaRPr lang="en-GB" sz="700" b="0" i="1" u="none" strike="noStrike" spc="50" baseline="0">
                        <a:solidFill>
                          <a:srgbClr val="000000"/>
                        </a:solidFill>
                        <a:effectLst/>
                        <a:latin typeface="+mn-lt"/>
                      </a:endParaRPr>
                    </a:p>
                  </a:txBody>
                  <a:tcPr marL="8959" marR="107513" marT="8959" marB="9144" anchor="b">
                    <a:lnB w="12700" cap="flat" cmpd="sng" algn="ctr">
                      <a:solidFill>
                        <a:schemeClr val="tx1">
                          <a:lumMod val="75000"/>
                          <a:lumOff val="25000"/>
                        </a:schemeClr>
                      </a:solidFill>
                      <a:prstDash val="solid"/>
                      <a:round/>
                      <a:headEnd type="none" w="med" len="med"/>
                      <a:tailEnd type="none" w="med" len="med"/>
                    </a:lnB>
                    <a:noFill/>
                  </a:tcPr>
                </a:tc>
                <a:tc hMerge="1">
                  <a:txBody>
                    <a:bodyPr/>
                    <a:lstStyle/>
                    <a:p>
                      <a:pPr marL="0" marR="0" lvl="0" indent="0" algn="ctr" defTabSz="1018824" rtl="0" eaLnBrk="1" fontAlgn="b" latinLnBrk="0" hangingPunct="1">
                        <a:lnSpc>
                          <a:spcPct val="100000"/>
                        </a:lnSpc>
                        <a:spcBef>
                          <a:spcPct val="0"/>
                        </a:spcBef>
                        <a:spcAft>
                          <a:spcPct val="0"/>
                        </a:spcAft>
                        <a:buClrTx/>
                        <a:buSzTx/>
                        <a:buFontTx/>
                        <a:buNone/>
                        <a:defRPr/>
                      </a:pPr>
                      <a:endParaRPr lang="en-GB" sz="700" b="0" i="1" u="none" strike="noStrike" spc="50" baseline="0">
                        <a:solidFill>
                          <a:srgbClr val="000000"/>
                        </a:solidFill>
                        <a:effectLst/>
                        <a:latin typeface="+mn-lt"/>
                      </a:endParaRPr>
                    </a:p>
                  </a:txBody>
                  <a:tcPr marL="8959" marR="107513" marT="8959" marB="9144" anchor="b">
                    <a:lnB w="12700"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10000"/>
                  </a:ext>
                </a:extLst>
              </a:tr>
              <a:tr h="284146">
                <a:tc>
                  <a:txBody>
                    <a:bodyPr/>
                    <a:lstStyle/>
                    <a:p>
                      <a:pPr algn="l" fontAlgn="ctr"/>
                      <a:r>
                        <a:rPr lang="en-US" sz="800" b="0" i="0" u="none" strike="noStrike">
                          <a:solidFill>
                            <a:schemeClr val="dk1"/>
                          </a:solidFill>
                          <a:effectLst/>
                          <a:latin typeface="Open Sans" panose="020B0606030504020204" pitchFamily="34" charset="0"/>
                          <a:ea typeface="Open Sans" panose="020B0606030504020204" pitchFamily="34" charset="0"/>
                          <a:cs typeface="Open Sans" panose="020B0606030504020204" pitchFamily="34" charset="0"/>
                        </a:rPr>
                        <a:t>Asset Class</a:t>
                      </a:r>
                      <a:endParaRPr lang="en-GB" sz="8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46800" marR="8959" marT="8959" marB="0" anchor="ctr">
                    <a:solidFill>
                      <a:schemeClr val="bg1">
                        <a:lumMod val="85000"/>
                      </a:schemeClr>
                    </a:solidFill>
                  </a:tcPr>
                </a:tc>
                <a:tc>
                  <a:txBody>
                    <a:bodyPr/>
                    <a:lstStyle/>
                    <a:p>
                      <a:pPr algn="ctr" fontAlgn="ctr"/>
                      <a:r>
                        <a:rPr lang="en-GB" sz="8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QTR</a:t>
                      </a:r>
                    </a:p>
                  </a:txBody>
                  <a:tcPr marL="0" marR="0" marT="0" marB="0" anchor="ctr">
                    <a:solidFill>
                      <a:schemeClr val="bg1">
                        <a:lumMod val="85000"/>
                      </a:schemeClr>
                    </a:solidFill>
                  </a:tcPr>
                </a:tc>
                <a:tc>
                  <a:txBody>
                    <a:bodyPr/>
                    <a:lstStyle/>
                    <a:p>
                      <a:pPr algn="ctr" fontAlgn="ctr"/>
                      <a:r>
                        <a:rPr lang="en-GB" sz="800" b="0" i="0" u="none" strike="noStrike">
                          <a:solidFill>
                            <a:schemeClr val="dk1"/>
                          </a:solidFill>
                          <a:effectLst/>
                          <a:latin typeface="Open Sans" panose="020B0606030504020204" pitchFamily="34" charset="0"/>
                          <a:ea typeface="Open Sans" panose="020B0606030504020204" pitchFamily="34" charset="0"/>
                          <a:cs typeface="Open Sans" panose="020B0606030504020204" pitchFamily="34" charset="0"/>
                        </a:rPr>
                        <a:t>1 Year</a:t>
                      </a:r>
                      <a:endParaRPr lang="en-GB" sz="8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ctr">
                    <a:lnT w="12700" cap="flat" cmpd="sng" algn="ctr">
                      <a:solidFill>
                        <a:schemeClr val="tx1">
                          <a:lumMod val="75000"/>
                          <a:lumOff val="25000"/>
                        </a:schemeClr>
                      </a:solidFill>
                      <a:prstDash val="solid"/>
                      <a:round/>
                      <a:headEnd type="none" w="med" len="med"/>
                      <a:tailEnd type="none" w="med" len="med"/>
                    </a:lnT>
                    <a:solidFill>
                      <a:schemeClr val="bg1">
                        <a:lumMod val="85000"/>
                      </a:schemeClr>
                    </a:solidFill>
                  </a:tcPr>
                </a:tc>
                <a:tc>
                  <a:txBody>
                    <a:bodyPr/>
                    <a:lstStyle/>
                    <a:p>
                      <a:pPr algn="ctr" fontAlgn="ctr"/>
                      <a:r>
                        <a:rPr lang="en-GB" sz="800" u="none" strike="noStrike">
                          <a:effectLst/>
                          <a:latin typeface="Open Sans" panose="020B0606030504020204" pitchFamily="34" charset="0"/>
                          <a:ea typeface="Open Sans" panose="020B0606030504020204" pitchFamily="34" charset="0"/>
                          <a:cs typeface="Open Sans" panose="020B0606030504020204" pitchFamily="34" charset="0"/>
                        </a:rPr>
                        <a:t>3 Years</a:t>
                      </a:r>
                      <a:endParaRPr lang="en-GB" sz="8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ctr">
                    <a:lnT w="12700" cap="flat" cmpd="sng" algn="ctr">
                      <a:solidFill>
                        <a:schemeClr val="tx1">
                          <a:lumMod val="75000"/>
                          <a:lumOff val="25000"/>
                        </a:schemeClr>
                      </a:solidFill>
                      <a:prstDash val="solid"/>
                      <a:round/>
                      <a:headEnd type="none" w="med" len="med"/>
                      <a:tailEnd type="none" w="med" len="med"/>
                    </a:lnT>
                    <a:solidFill>
                      <a:schemeClr val="bg1">
                        <a:lumMod val="85000"/>
                      </a:schemeClr>
                    </a:solidFill>
                  </a:tcPr>
                </a:tc>
                <a:tc>
                  <a:txBody>
                    <a:bodyPr/>
                    <a:lstStyle/>
                    <a:p>
                      <a:pPr algn="ctr" fontAlgn="ctr"/>
                      <a:r>
                        <a:rPr lang="en-GB" sz="800" u="none" strike="noStrike">
                          <a:effectLst/>
                          <a:latin typeface="Open Sans" panose="020B0606030504020204" pitchFamily="34" charset="0"/>
                          <a:ea typeface="Open Sans" panose="020B0606030504020204" pitchFamily="34" charset="0"/>
                          <a:cs typeface="Open Sans" panose="020B0606030504020204" pitchFamily="34" charset="0"/>
                        </a:rPr>
                        <a:t>5 Years</a:t>
                      </a:r>
                      <a:endParaRPr lang="en-GB" sz="8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ctr">
                    <a:lnT w="12700" cap="flat" cmpd="sng" algn="ctr">
                      <a:solidFill>
                        <a:schemeClr val="tx1">
                          <a:lumMod val="75000"/>
                          <a:lumOff val="25000"/>
                        </a:schemeClr>
                      </a:solidFill>
                      <a:prstDash val="solid"/>
                      <a:round/>
                      <a:headEnd type="none" w="med" len="med"/>
                      <a:tailEnd type="none" w="med" len="med"/>
                    </a:lnT>
                    <a:solidFill>
                      <a:schemeClr val="bg1">
                        <a:lumMod val="85000"/>
                      </a:schemeClr>
                    </a:solidFill>
                  </a:tcPr>
                </a:tc>
                <a:tc>
                  <a:txBody>
                    <a:bodyPr/>
                    <a:lstStyle/>
                    <a:p>
                      <a:pPr algn="ctr" fontAlgn="ctr"/>
                      <a:r>
                        <a:rPr lang="en-GB" sz="800" u="none" strike="noStrike">
                          <a:effectLst/>
                          <a:latin typeface="Open Sans" panose="020B0606030504020204" pitchFamily="34" charset="0"/>
                          <a:ea typeface="Open Sans" panose="020B0606030504020204" pitchFamily="34" charset="0"/>
                          <a:cs typeface="Open Sans" panose="020B0606030504020204" pitchFamily="34" charset="0"/>
                        </a:rPr>
                        <a:t>10 Years</a:t>
                      </a:r>
                      <a:endParaRPr lang="en-GB" sz="8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ctr">
                    <a:lnT w="12700" cap="flat" cmpd="sng" algn="ctr">
                      <a:solidFill>
                        <a:schemeClr val="tx1">
                          <a:lumMod val="75000"/>
                          <a:lumOff val="25000"/>
                        </a:schemeClr>
                      </a:solidFill>
                      <a:prstDash val="solid"/>
                      <a:round/>
                      <a:headEnd type="none" w="med" len="med"/>
                      <a:tailEnd type="none" w="med" len="med"/>
                    </a:lnT>
                    <a:solidFill>
                      <a:schemeClr val="bg1">
                        <a:lumMod val="85000"/>
                      </a:schemeClr>
                    </a:solidFill>
                  </a:tcPr>
                </a:tc>
                <a:tc>
                  <a:txBody>
                    <a:bodyPr/>
                    <a:lstStyle/>
                    <a:p>
                      <a:pPr algn="ctr" fontAlgn="ctr"/>
                      <a:r>
                        <a:rPr lang="en-GB" sz="8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15 Years</a:t>
                      </a:r>
                    </a:p>
                  </a:txBody>
                  <a:tcPr marL="0" marR="0" marT="0" marB="0" anchor="ctr">
                    <a:lnT w="12700" cap="flat" cmpd="sng" algn="ctr">
                      <a:solidFill>
                        <a:schemeClr val="tx1">
                          <a:lumMod val="75000"/>
                          <a:lumOff val="25000"/>
                        </a:schemeClr>
                      </a:solidFill>
                      <a:prstDash val="solid"/>
                      <a:round/>
                      <a:headEnd type="none" w="med" len="med"/>
                      <a:tailEnd type="none" w="med" len="med"/>
                    </a:lnT>
                    <a:solidFill>
                      <a:schemeClr val="bg1">
                        <a:lumMod val="85000"/>
                      </a:schemeClr>
                    </a:solidFill>
                  </a:tcPr>
                </a:tc>
                <a:tc>
                  <a:txBody>
                    <a:bodyPr/>
                    <a:lstStyle/>
                    <a:p>
                      <a:pPr algn="ctr" fontAlgn="ctr"/>
                      <a:r>
                        <a:rPr lang="en-GB" sz="8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20 Years</a:t>
                      </a:r>
                    </a:p>
                  </a:txBody>
                  <a:tcPr marL="0" marR="0" marT="0" marB="0" anchor="ctr">
                    <a:lnT w="12700" cap="flat" cmpd="sng" algn="ctr">
                      <a:solidFill>
                        <a:schemeClr val="tx1">
                          <a:lumMod val="75000"/>
                          <a:lumOff val="25000"/>
                        </a:schemeClr>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10002"/>
                  </a:ext>
                </a:extLst>
              </a:tr>
              <a:tr h="250214">
                <a:tc>
                  <a:txBody>
                    <a:bodyPr/>
                    <a:lstStyle/>
                    <a:p>
                      <a:pPr algn="l" fontAlgn="b"/>
                      <a:r>
                        <a:rPr lang="en-US" sz="800" b="0" i="0" u="none" strike="noStrike" kern="12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ICE </a:t>
                      </a:r>
                      <a:r>
                        <a:rPr lang="en-US" sz="800" b="0" i="0" u="none" strike="noStrike" kern="1200" dirty="0" err="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BofA</a:t>
                      </a:r>
                      <a:r>
                        <a:rPr lang="en-US" sz="800" b="0" i="0" u="none" strike="noStrike" kern="12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US 3-Month Treasury Bill Index</a:t>
                      </a:r>
                    </a:p>
                  </a:txBody>
                  <a:tcPr marL="46800" marR="7168" marT="7168" marB="0" anchor="ctr">
                    <a:noFill/>
                  </a:tcPr>
                </a:tc>
                <a:tc>
                  <a:txBody>
                    <a:bodyPr/>
                    <a:lstStyle/>
                    <a:p>
                      <a:pPr algn="r" fontAlgn="b"/>
                      <a:r>
                        <a:rPr lang="en-GB" sz="8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0.85</a:t>
                      </a:r>
                    </a:p>
                  </a:txBody>
                  <a:tcPr marL="0" marR="182880" marT="0" marB="0" anchor="ctr">
                    <a:noFill/>
                  </a:tcPr>
                </a:tc>
                <a:tc>
                  <a:txBody>
                    <a:bodyPr/>
                    <a:lstStyle/>
                    <a:p>
                      <a:pPr algn="r" fontAlgn="b"/>
                      <a:r>
                        <a:rPr lang="en-GB" sz="8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4.00</a:t>
                      </a:r>
                    </a:p>
                  </a:txBody>
                  <a:tcPr marL="0" marR="182880" marT="0" marB="0" anchor="ctr">
                    <a:noFill/>
                  </a:tcPr>
                </a:tc>
                <a:tc>
                  <a:txBody>
                    <a:bodyPr/>
                    <a:lstStyle/>
                    <a:p>
                      <a:pPr algn="r" fontAlgn="b"/>
                      <a:r>
                        <a:rPr lang="en-GB" sz="8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4.74</a:t>
                      </a:r>
                    </a:p>
                  </a:txBody>
                  <a:tcPr marL="0" marR="182880" marT="0" marB="0" anchor="ctr">
                    <a:noFill/>
                  </a:tcPr>
                </a:tc>
                <a:tc>
                  <a:txBody>
                    <a:bodyPr/>
                    <a:lstStyle/>
                    <a:p>
                      <a:pPr algn="r" fontAlgn="b"/>
                      <a:r>
                        <a:rPr lang="en-GB" sz="8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3.34</a:t>
                      </a:r>
                    </a:p>
                  </a:txBody>
                  <a:tcPr marL="0" marR="182880" marT="0" marB="0" anchor="ctr">
                    <a:noFill/>
                  </a:tcPr>
                </a:tc>
                <a:tc>
                  <a:txBody>
                    <a:bodyPr/>
                    <a:lstStyle/>
                    <a:p>
                      <a:pPr algn="r" fontAlgn="b"/>
                      <a:r>
                        <a:rPr lang="en-GB" sz="8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2.26</a:t>
                      </a:r>
                    </a:p>
                  </a:txBody>
                  <a:tcPr marL="0" marR="182880" marT="0" marB="0" anchor="ctr">
                    <a:noFill/>
                  </a:tcPr>
                </a:tc>
                <a:tc>
                  <a:txBody>
                    <a:bodyPr/>
                    <a:lstStyle/>
                    <a:p>
                      <a:pPr algn="r" fontAlgn="b"/>
                      <a:r>
                        <a:rPr lang="en-GB" sz="8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1.53</a:t>
                      </a:r>
                    </a:p>
                  </a:txBody>
                  <a:tcPr marL="0" marR="182880" marT="0" marB="0" anchor="ctr">
                    <a:noFill/>
                  </a:tcPr>
                </a:tc>
                <a:tc>
                  <a:txBody>
                    <a:bodyPr/>
                    <a:lstStyle/>
                    <a:p>
                      <a:pPr algn="r" fontAlgn="b"/>
                      <a:r>
                        <a:rPr lang="en-GB" sz="8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1.70</a:t>
                      </a:r>
                    </a:p>
                  </a:txBody>
                  <a:tcPr marL="0" marR="182880" marT="0" marB="0" anchor="ctr">
                    <a:noFill/>
                  </a:tcPr>
                </a:tc>
                <a:extLst>
                  <a:ext uri="{0D108BD9-81ED-4DB2-BD59-A6C34878D82A}">
                    <a16:rowId xmlns:a16="http://schemas.microsoft.com/office/drawing/2014/main" val="10003"/>
                  </a:ext>
                </a:extLst>
              </a:tr>
              <a:tr h="250214">
                <a:tc>
                  <a:txBody>
                    <a:bodyPr/>
                    <a:lstStyle/>
                    <a:p>
                      <a:pPr algn="l" fontAlgn="b"/>
                      <a:r>
                        <a:rPr lang="en-US" sz="800" b="0" i="0" u="none" strike="noStrike" kern="12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ICE BofA 1-Year US Treasury Note Index</a:t>
                      </a:r>
                    </a:p>
                  </a:txBody>
                  <a:tcPr marL="46800" marR="7168" marT="7168" marB="0" anchor="ctr">
                    <a:noFill/>
                  </a:tcPr>
                </a:tc>
                <a:tc>
                  <a:txBody>
                    <a:bodyPr/>
                    <a:lstStyle/>
                    <a:p>
                      <a:pPr algn="r" fontAlgn="b"/>
                      <a:r>
                        <a:rPr lang="en-GB" sz="8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0.59</a:t>
                      </a:r>
                    </a:p>
                  </a:txBody>
                  <a:tcPr marL="0" marR="182880" marT="0" marB="0" anchor="ctr">
                    <a:noFill/>
                  </a:tcPr>
                </a:tc>
                <a:tc>
                  <a:txBody>
                    <a:bodyPr/>
                    <a:lstStyle/>
                    <a:p>
                      <a:pPr algn="r" fontAlgn="b"/>
                      <a:r>
                        <a:rPr lang="en-GB" sz="8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3.67</a:t>
                      </a:r>
                    </a:p>
                  </a:txBody>
                  <a:tcPr marL="0" marR="182880" marT="0" marB="0" anchor="ctr">
                    <a:noFill/>
                  </a:tcPr>
                </a:tc>
                <a:tc>
                  <a:txBody>
                    <a:bodyPr/>
                    <a:lstStyle/>
                    <a:p>
                      <a:pPr algn="r" fontAlgn="b"/>
                      <a:r>
                        <a:rPr lang="en-GB" sz="8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4.32</a:t>
                      </a:r>
                    </a:p>
                  </a:txBody>
                  <a:tcPr marL="0" marR="182880" marT="0" marB="0" anchor="ctr">
                    <a:noFill/>
                  </a:tcPr>
                </a:tc>
                <a:tc>
                  <a:txBody>
                    <a:bodyPr/>
                    <a:lstStyle/>
                    <a:p>
                      <a:pPr algn="r" fontAlgn="b"/>
                      <a:r>
                        <a:rPr lang="en-GB" sz="8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2.58</a:t>
                      </a:r>
                    </a:p>
                  </a:txBody>
                  <a:tcPr marL="0" marR="182880" marT="0" marB="0" anchor="ctr">
                    <a:noFill/>
                  </a:tcPr>
                </a:tc>
                <a:tc>
                  <a:txBody>
                    <a:bodyPr/>
                    <a:lstStyle/>
                    <a:p>
                      <a:pPr algn="r" fontAlgn="b"/>
                      <a:r>
                        <a:rPr lang="en-GB" sz="8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2.05</a:t>
                      </a:r>
                    </a:p>
                  </a:txBody>
                  <a:tcPr marL="0" marR="182880" marT="0" marB="0" anchor="ctr">
                    <a:noFill/>
                  </a:tcPr>
                </a:tc>
                <a:tc>
                  <a:txBody>
                    <a:bodyPr/>
                    <a:lstStyle/>
                    <a:p>
                      <a:pPr algn="r" fontAlgn="b"/>
                      <a:r>
                        <a:rPr lang="en-GB" sz="8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1.47</a:t>
                      </a:r>
                    </a:p>
                  </a:txBody>
                  <a:tcPr marL="0" marR="182880" marT="0" marB="0" anchor="ctr">
                    <a:noFill/>
                  </a:tcPr>
                </a:tc>
                <a:tc>
                  <a:txBody>
                    <a:bodyPr/>
                    <a:lstStyle/>
                    <a:p>
                      <a:pPr algn="r" fontAlgn="b"/>
                      <a:r>
                        <a:rPr lang="en-GB" sz="8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1.90</a:t>
                      </a:r>
                    </a:p>
                  </a:txBody>
                  <a:tcPr marL="0" marR="182880" marT="0" marB="0" anchor="ctr">
                    <a:noFill/>
                  </a:tcPr>
                </a:tc>
                <a:extLst>
                  <a:ext uri="{0D108BD9-81ED-4DB2-BD59-A6C34878D82A}">
                    <a16:rowId xmlns:a16="http://schemas.microsoft.com/office/drawing/2014/main" val="10004"/>
                  </a:ext>
                </a:extLst>
              </a:tr>
              <a:tr h="250214">
                <a:tc>
                  <a:txBody>
                    <a:bodyPr/>
                    <a:lstStyle/>
                    <a:p>
                      <a:pPr algn="l" fontAlgn="b"/>
                      <a:r>
                        <a:rPr lang="en-US" sz="800" b="0" i="0" u="none" strike="noStrike" kern="12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Bloomberg U.S. TIPS Index</a:t>
                      </a:r>
                    </a:p>
                  </a:txBody>
                  <a:tcPr marL="46800" marR="7168" marT="7168" marB="0" anchor="ctr">
                    <a:noFill/>
                  </a:tcPr>
                </a:tc>
                <a:tc>
                  <a:txBody>
                    <a:bodyPr/>
                    <a:lstStyle/>
                    <a:p>
                      <a:pPr algn="r" fontAlgn="b"/>
                      <a:r>
                        <a:rPr lang="en-GB" sz="8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0.26</a:t>
                      </a:r>
                    </a:p>
                  </a:txBody>
                  <a:tcPr marL="0" marR="182880" marT="0" marB="0" anchor="ctr">
                    <a:noFill/>
                  </a:tcPr>
                </a:tc>
                <a:tc>
                  <a:txBody>
                    <a:bodyPr/>
                    <a:lstStyle/>
                    <a:p>
                      <a:pPr algn="r" fontAlgn="b"/>
                      <a:r>
                        <a:rPr lang="en-GB" sz="8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3.00</a:t>
                      </a:r>
                    </a:p>
                  </a:txBody>
                  <a:tcPr marL="0" marR="182880" marT="0" marB="0" anchor="ctr">
                    <a:noFill/>
                  </a:tcPr>
                </a:tc>
                <a:tc>
                  <a:txBody>
                    <a:bodyPr/>
                    <a:lstStyle/>
                    <a:p>
                      <a:pPr algn="r" fontAlgn="b"/>
                      <a:r>
                        <a:rPr lang="en-GB" sz="8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3.18</a:t>
                      </a:r>
                    </a:p>
                  </a:txBody>
                  <a:tcPr marL="0" marR="182880" marT="0" marB="0" anchor="ctr">
                    <a:noFill/>
                  </a:tcPr>
                </a:tc>
                <a:tc>
                  <a:txBody>
                    <a:bodyPr/>
                    <a:lstStyle/>
                    <a:p>
                      <a:pPr algn="r" fontAlgn="b"/>
                      <a:r>
                        <a:rPr lang="en-GB" sz="8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1.48</a:t>
                      </a:r>
                      <a:endParaRPr lang="en-GB" sz="8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182880" marT="0" marB="0" anchor="ctr">
                    <a:noFill/>
                  </a:tcPr>
                </a:tc>
                <a:tc>
                  <a:txBody>
                    <a:bodyPr/>
                    <a:lstStyle/>
                    <a:p>
                      <a:pPr algn="r" fontAlgn="b"/>
                      <a:r>
                        <a:rPr lang="en-GB" sz="8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2.66</a:t>
                      </a:r>
                    </a:p>
                  </a:txBody>
                  <a:tcPr marL="0" marR="182880" marT="0" marB="0" anchor="ctr">
                    <a:noFill/>
                  </a:tcPr>
                </a:tc>
                <a:tc>
                  <a:txBody>
                    <a:bodyPr/>
                    <a:lstStyle/>
                    <a:p>
                      <a:pPr algn="r" fontAlgn="b"/>
                      <a:r>
                        <a:rPr lang="en-GB" sz="8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2.78</a:t>
                      </a:r>
                    </a:p>
                  </a:txBody>
                  <a:tcPr marL="0" marR="182880" marT="0" marB="0" anchor="ctr">
                    <a:noFill/>
                  </a:tcPr>
                </a:tc>
                <a:tc>
                  <a:txBody>
                    <a:bodyPr/>
                    <a:lstStyle/>
                    <a:p>
                      <a:pPr algn="r" fontAlgn="b"/>
                      <a:r>
                        <a:rPr lang="en-GB" sz="8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3.64</a:t>
                      </a:r>
                    </a:p>
                  </a:txBody>
                  <a:tcPr marL="0" marR="182880" marT="0" marB="0" anchor="ctr">
                    <a:noFill/>
                  </a:tcPr>
                </a:tc>
                <a:extLst>
                  <a:ext uri="{0D108BD9-81ED-4DB2-BD59-A6C34878D82A}">
                    <a16:rowId xmlns:a16="http://schemas.microsoft.com/office/drawing/2014/main" val="4272147078"/>
                  </a:ext>
                </a:extLst>
              </a:tr>
              <a:tr h="287844">
                <a:tc>
                  <a:txBody>
                    <a:bodyPr/>
                    <a:lstStyle/>
                    <a:p>
                      <a:pPr algn="l" fontAlgn="b"/>
                      <a:r>
                        <a:rPr lang="en-US" sz="800" b="0" i="0" u="none" strike="noStrike" kern="12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FTSE World Government Bond Index 1-5 Years (hedged to USD)</a:t>
                      </a:r>
                    </a:p>
                  </a:txBody>
                  <a:tcPr marL="46800" marR="7168" marT="7168" marB="0" anchor="ctr">
                    <a:noFill/>
                  </a:tcPr>
                </a:tc>
                <a:tc>
                  <a:txBody>
                    <a:bodyPr/>
                    <a:lstStyle/>
                    <a:p>
                      <a:pPr algn="r" fontAlgn="b"/>
                      <a:r>
                        <a:rPr lang="en-GB" sz="8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0.23</a:t>
                      </a:r>
                    </a:p>
                  </a:txBody>
                  <a:tcPr marL="0" marR="182880" marT="0" marB="0" anchor="ctr">
                    <a:noFill/>
                  </a:tcPr>
                </a:tc>
                <a:tc>
                  <a:txBody>
                    <a:bodyPr/>
                    <a:lstStyle/>
                    <a:p>
                      <a:pPr algn="r" fontAlgn="b"/>
                      <a:r>
                        <a:rPr lang="en-GB" sz="8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3.88</a:t>
                      </a:r>
                    </a:p>
                  </a:txBody>
                  <a:tcPr marL="0" marR="182880" marT="0" marB="0" anchor="ctr">
                    <a:noFill/>
                  </a:tcPr>
                </a:tc>
                <a:tc>
                  <a:txBody>
                    <a:bodyPr/>
                    <a:lstStyle/>
                    <a:p>
                      <a:pPr algn="r" fontAlgn="b"/>
                      <a:r>
                        <a:rPr lang="en-GB" sz="8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4.35</a:t>
                      </a:r>
                    </a:p>
                  </a:txBody>
                  <a:tcPr marL="0" marR="182880" marT="0" marB="0" anchor="ctr">
                    <a:noFill/>
                  </a:tcPr>
                </a:tc>
                <a:tc>
                  <a:txBody>
                    <a:bodyPr/>
                    <a:lstStyle/>
                    <a:p>
                      <a:pPr algn="r" fontAlgn="b"/>
                      <a:r>
                        <a:rPr lang="en-GB" sz="8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1.92</a:t>
                      </a:r>
                    </a:p>
                  </a:txBody>
                  <a:tcPr marL="0" marR="182880" marT="0" marB="0" anchor="ctr">
                    <a:noFill/>
                  </a:tcPr>
                </a:tc>
                <a:tc>
                  <a:txBody>
                    <a:bodyPr/>
                    <a:lstStyle/>
                    <a:p>
                      <a:pPr algn="r" fontAlgn="b"/>
                      <a:r>
                        <a:rPr lang="en-GB" sz="8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1.99</a:t>
                      </a:r>
                    </a:p>
                  </a:txBody>
                  <a:tcPr marL="0" marR="182880" marT="0" marB="0" anchor="ctr">
                    <a:noFill/>
                  </a:tcPr>
                </a:tc>
                <a:tc>
                  <a:txBody>
                    <a:bodyPr/>
                    <a:lstStyle/>
                    <a:p>
                      <a:pPr algn="r" fontAlgn="b"/>
                      <a:r>
                        <a:rPr lang="en-GB" sz="8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1.95</a:t>
                      </a:r>
                    </a:p>
                  </a:txBody>
                  <a:tcPr marL="0" marR="182880" marT="0" marB="0" anchor="ctr">
                    <a:noFill/>
                  </a:tcPr>
                </a:tc>
                <a:tc>
                  <a:txBody>
                    <a:bodyPr/>
                    <a:lstStyle/>
                    <a:p>
                      <a:pPr algn="r" fontAlgn="b"/>
                      <a:r>
                        <a:rPr lang="en-GB" sz="8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2.49</a:t>
                      </a:r>
                    </a:p>
                  </a:txBody>
                  <a:tcPr marL="0" marR="182880" marT="0" marB="0" anchor="ctr">
                    <a:noFill/>
                  </a:tcPr>
                </a:tc>
                <a:extLst>
                  <a:ext uri="{0D108BD9-81ED-4DB2-BD59-A6C34878D82A}">
                    <a16:rowId xmlns:a16="http://schemas.microsoft.com/office/drawing/2014/main" val="78724785"/>
                  </a:ext>
                </a:extLst>
              </a:tr>
              <a:tr h="250214">
                <a:tc>
                  <a:txBody>
                    <a:bodyPr/>
                    <a:lstStyle/>
                    <a:p>
                      <a:pPr algn="l" fontAlgn="b"/>
                      <a:r>
                        <a:rPr lang="en-US" sz="800" b="0" i="0" u="none" strike="noStrike" kern="12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Bloomberg U.S. Aggregate Bond Index</a:t>
                      </a:r>
                    </a:p>
                  </a:txBody>
                  <a:tcPr marL="46800" marR="7168" marT="7168" marB="0" anchor="ctr">
                    <a:noFill/>
                  </a:tcPr>
                </a:tc>
                <a:tc>
                  <a:txBody>
                    <a:bodyPr/>
                    <a:lstStyle/>
                    <a:p>
                      <a:pPr algn="r" fontAlgn="b"/>
                      <a:r>
                        <a:rPr lang="en-GB" sz="800" b="0" i="0" u="none" strike="noStrike">
                          <a:solidFill>
                            <a:srgbClr val="C00000"/>
                          </a:solidFill>
                          <a:effectLst/>
                          <a:latin typeface="Open Sans" panose="020B0606030504020204" pitchFamily="34" charset="0"/>
                          <a:ea typeface="Open Sans" panose="020B0606030504020204" pitchFamily="34" charset="0"/>
                          <a:cs typeface="Open Sans" panose="020B0606030504020204" pitchFamily="34" charset="0"/>
                        </a:rPr>
                        <a:t>-0.05</a:t>
                      </a:r>
                      <a:endParaRPr lang="en-GB" sz="800" b="0" i="0" u="none" strike="noStrike" dirty="0">
                        <a:solidFill>
                          <a:srgbClr val="C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182880" marT="0" marB="0" anchor="ctr">
                    <a:noFill/>
                  </a:tcPr>
                </a:tc>
                <a:tc>
                  <a:txBody>
                    <a:bodyPr/>
                    <a:lstStyle/>
                    <a:p>
                      <a:pPr algn="r" fontAlgn="b"/>
                      <a:r>
                        <a:rPr lang="en-GB" sz="8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4.35</a:t>
                      </a:r>
                    </a:p>
                  </a:txBody>
                  <a:tcPr marL="0" marR="182880" marT="0" marB="0" anchor="ctr">
                    <a:noFill/>
                  </a:tcPr>
                </a:tc>
                <a:tc>
                  <a:txBody>
                    <a:bodyPr/>
                    <a:lstStyle/>
                    <a:p>
                      <a:pPr algn="r" fontAlgn="b"/>
                      <a:r>
                        <a:rPr lang="en-GB" sz="8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3.63</a:t>
                      </a:r>
                    </a:p>
                  </a:txBody>
                  <a:tcPr marL="0" marR="182880" marT="0" marB="0" anchor="ctr">
                    <a:noFill/>
                  </a:tcPr>
                </a:tc>
                <a:tc>
                  <a:txBody>
                    <a:bodyPr/>
                    <a:lstStyle/>
                    <a:p>
                      <a:pPr algn="r" fontAlgn="b"/>
                      <a:r>
                        <a:rPr lang="en-GB" sz="8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0.31</a:t>
                      </a:r>
                    </a:p>
                  </a:txBody>
                  <a:tcPr marL="0" marR="182880" marT="0" marB="0" anchor="ctr">
                    <a:noFill/>
                  </a:tcPr>
                </a:tc>
                <a:tc>
                  <a:txBody>
                    <a:bodyPr/>
                    <a:lstStyle/>
                    <a:p>
                      <a:pPr algn="r" fontAlgn="b"/>
                      <a:r>
                        <a:rPr lang="en-GB" sz="8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1.70</a:t>
                      </a:r>
                    </a:p>
                  </a:txBody>
                  <a:tcPr marL="0" marR="182880" marT="0" marB="0" anchor="ctr">
                    <a:noFill/>
                  </a:tcPr>
                </a:tc>
                <a:tc>
                  <a:txBody>
                    <a:bodyPr/>
                    <a:lstStyle/>
                    <a:p>
                      <a:pPr algn="r" fontAlgn="b"/>
                      <a:r>
                        <a:rPr lang="en-GB" sz="8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2.39</a:t>
                      </a:r>
                    </a:p>
                  </a:txBody>
                  <a:tcPr marL="0" marR="182880" marT="0" marB="0" anchor="ctr">
                    <a:noFill/>
                  </a:tcPr>
                </a:tc>
                <a:tc>
                  <a:txBody>
                    <a:bodyPr/>
                    <a:lstStyle/>
                    <a:p>
                      <a:pPr algn="r" fontAlgn="b"/>
                      <a:r>
                        <a:rPr lang="en-GB" sz="8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3.28</a:t>
                      </a:r>
                    </a:p>
                  </a:txBody>
                  <a:tcPr marL="0" marR="182880" marT="0" marB="0" anchor="ctr">
                    <a:noFill/>
                  </a:tcPr>
                </a:tc>
                <a:extLst>
                  <a:ext uri="{0D108BD9-81ED-4DB2-BD59-A6C34878D82A}">
                    <a16:rowId xmlns:a16="http://schemas.microsoft.com/office/drawing/2014/main" val="549291973"/>
                  </a:ext>
                </a:extLst>
              </a:tr>
              <a:tr h="250214">
                <a:tc>
                  <a:txBody>
                    <a:bodyPr/>
                    <a:lstStyle/>
                    <a:p>
                      <a:pPr algn="l" fontAlgn="b"/>
                      <a:r>
                        <a:rPr lang="en-US" sz="800" b="0" i="0" u="none" strike="noStrike" kern="12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Bloomberg Municipal Bond Index</a:t>
                      </a:r>
                    </a:p>
                  </a:txBody>
                  <a:tcPr marL="46800" marR="7168" marT="7168" marB="0" anchor="ctr">
                    <a:noFill/>
                  </a:tcPr>
                </a:tc>
                <a:tc>
                  <a:txBody>
                    <a:bodyPr/>
                    <a:lstStyle/>
                    <a:p>
                      <a:pPr algn="r" fontAlgn="b"/>
                      <a:r>
                        <a:rPr lang="en-GB" sz="800" b="0" i="0" u="none" strike="noStrike">
                          <a:solidFill>
                            <a:srgbClr val="C00000"/>
                          </a:solidFill>
                          <a:effectLst/>
                          <a:latin typeface="Open Sans" panose="020B0606030504020204" pitchFamily="34" charset="0"/>
                          <a:ea typeface="Open Sans" panose="020B0606030504020204" pitchFamily="34" charset="0"/>
                          <a:cs typeface="Open Sans" panose="020B0606030504020204" pitchFamily="34" charset="0"/>
                        </a:rPr>
                        <a:t>-0.18</a:t>
                      </a:r>
                      <a:endParaRPr lang="en-GB" sz="800" b="0" i="0" u="none" strike="noStrike" dirty="0">
                        <a:solidFill>
                          <a:srgbClr val="C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182880" marT="0" marB="0" anchor="ctr">
                    <a:noFill/>
                  </a:tcPr>
                </a:tc>
                <a:tc>
                  <a:txBody>
                    <a:bodyPr/>
                    <a:lstStyle/>
                    <a:p>
                      <a:pPr algn="r" fontAlgn="b"/>
                      <a:r>
                        <a:rPr lang="en-GB" sz="8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4.29</a:t>
                      </a:r>
                    </a:p>
                  </a:txBody>
                  <a:tcPr marL="0" marR="182880" marT="0" marB="0" anchor="ctr">
                    <a:noFill/>
                  </a:tcPr>
                </a:tc>
                <a:tc>
                  <a:txBody>
                    <a:bodyPr/>
                    <a:lstStyle/>
                    <a:p>
                      <a:pPr algn="r" fontAlgn="b"/>
                      <a:r>
                        <a:rPr lang="en-GB" sz="8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2.87</a:t>
                      </a:r>
                    </a:p>
                  </a:txBody>
                  <a:tcPr marL="0" marR="182880" marT="0" marB="0" anchor="ctr">
                    <a:noFill/>
                  </a:tcPr>
                </a:tc>
                <a:tc>
                  <a:txBody>
                    <a:bodyPr/>
                    <a:lstStyle/>
                    <a:p>
                      <a:pPr algn="r" fontAlgn="b"/>
                      <a:r>
                        <a:rPr lang="en-GB" sz="8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0.84</a:t>
                      </a:r>
                      <a:endParaRPr lang="en-GB" sz="8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182880" marT="0" marB="0" anchor="ctr">
                    <a:noFill/>
                  </a:tcPr>
                </a:tc>
                <a:tc>
                  <a:txBody>
                    <a:bodyPr/>
                    <a:lstStyle/>
                    <a:p>
                      <a:pPr algn="r" fontAlgn="b"/>
                      <a:r>
                        <a:rPr lang="en-GB" sz="8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2.16</a:t>
                      </a:r>
                    </a:p>
                  </a:txBody>
                  <a:tcPr marL="0" marR="182880" marT="0" marB="0" anchor="ctr">
                    <a:noFill/>
                  </a:tcPr>
                </a:tc>
                <a:tc>
                  <a:txBody>
                    <a:bodyPr/>
                    <a:lstStyle/>
                    <a:p>
                      <a:pPr algn="r" fontAlgn="b"/>
                      <a:r>
                        <a:rPr lang="en-GB" sz="8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3.29</a:t>
                      </a:r>
                    </a:p>
                  </a:txBody>
                  <a:tcPr marL="0" marR="182880" marT="0" marB="0" anchor="ctr">
                    <a:noFill/>
                  </a:tcPr>
                </a:tc>
                <a:tc>
                  <a:txBody>
                    <a:bodyPr/>
                    <a:lstStyle/>
                    <a:p>
                      <a:pPr algn="r" fontAlgn="b"/>
                      <a:r>
                        <a:rPr lang="en-GB" sz="8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3.50</a:t>
                      </a:r>
                    </a:p>
                  </a:txBody>
                  <a:tcPr marL="0" marR="182880" marT="0" marB="0" anchor="ctr">
                    <a:noFill/>
                  </a:tcPr>
                </a:tc>
                <a:extLst>
                  <a:ext uri="{0D108BD9-81ED-4DB2-BD59-A6C34878D82A}">
                    <a16:rowId xmlns:a16="http://schemas.microsoft.com/office/drawing/2014/main" val="4284189487"/>
                  </a:ext>
                </a:extLst>
              </a:tr>
              <a:tr h="250214">
                <a:tc>
                  <a:txBody>
                    <a:bodyPr/>
                    <a:lstStyle/>
                    <a:p>
                      <a:pPr algn="l" fontAlgn="b"/>
                      <a:r>
                        <a:rPr lang="en-US" sz="800" b="0" i="0" u="none" strike="noStrike" kern="12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Bloomberg U.S. Government Bond Index Long</a:t>
                      </a:r>
                    </a:p>
                  </a:txBody>
                  <a:tcPr marL="46800" marR="7168" marT="7168" marB="0" anchor="ctr">
                    <a:noFill/>
                  </a:tcPr>
                </a:tc>
                <a:tc>
                  <a:txBody>
                    <a:bodyPr/>
                    <a:lstStyle/>
                    <a:p>
                      <a:pPr algn="r" fontAlgn="b"/>
                      <a:r>
                        <a:rPr lang="en-GB" sz="800" b="0" i="0" u="none" strike="noStrike">
                          <a:solidFill>
                            <a:srgbClr val="C00000"/>
                          </a:solidFill>
                          <a:effectLst/>
                          <a:latin typeface="Open Sans" panose="020B0606030504020204" pitchFamily="34" charset="0"/>
                          <a:ea typeface="Open Sans" panose="020B0606030504020204" pitchFamily="34" charset="0"/>
                          <a:cs typeface="Open Sans" panose="020B0606030504020204" pitchFamily="34" charset="0"/>
                        </a:rPr>
                        <a:t>-0.40</a:t>
                      </a:r>
                      <a:endParaRPr lang="en-GB" sz="800" b="0" i="0" u="none" strike="noStrike" dirty="0">
                        <a:solidFill>
                          <a:srgbClr val="C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182880" marT="0" marB="0" anchor="ctr">
                    <a:noFill/>
                  </a:tcPr>
                </a:tc>
                <a:tc>
                  <a:txBody>
                    <a:bodyPr/>
                    <a:lstStyle/>
                    <a:p>
                      <a:pPr algn="r" fontAlgn="b"/>
                      <a:r>
                        <a:rPr lang="en-GB" sz="8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0.49</a:t>
                      </a:r>
                    </a:p>
                  </a:txBody>
                  <a:tcPr marL="0" marR="182880" marT="0" marB="0" anchor="ctr">
                    <a:noFill/>
                  </a:tcPr>
                </a:tc>
                <a:tc>
                  <a:txBody>
                    <a:bodyPr/>
                    <a:lstStyle/>
                    <a:p>
                      <a:pPr algn="r" fontAlgn="b"/>
                      <a:r>
                        <a:rPr lang="en-GB" sz="800" b="0" i="0" u="none" strike="noStrike">
                          <a:solidFill>
                            <a:srgbClr val="C00000"/>
                          </a:solidFill>
                          <a:effectLst/>
                          <a:latin typeface="Open Sans" panose="020B0606030504020204" pitchFamily="34" charset="0"/>
                          <a:ea typeface="Open Sans" panose="020B0606030504020204" pitchFamily="34" charset="0"/>
                          <a:cs typeface="Open Sans" panose="020B0606030504020204" pitchFamily="34" charset="0"/>
                        </a:rPr>
                        <a:t>-1.47</a:t>
                      </a:r>
                      <a:endParaRPr lang="en-GB" sz="800" b="0" i="0" u="none" strike="noStrike" dirty="0">
                        <a:solidFill>
                          <a:srgbClr val="C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182880" marT="0" marB="0" anchor="ctr">
                    <a:noFill/>
                  </a:tcPr>
                </a:tc>
                <a:tc>
                  <a:txBody>
                    <a:bodyPr/>
                    <a:lstStyle/>
                    <a:p>
                      <a:pPr algn="r" fontAlgn="b"/>
                      <a:r>
                        <a:rPr lang="en-GB" sz="800" b="0" i="0" u="none" strike="noStrike">
                          <a:solidFill>
                            <a:srgbClr val="C00000"/>
                          </a:solidFill>
                          <a:effectLst/>
                          <a:latin typeface="Open Sans" panose="020B0606030504020204" pitchFamily="34" charset="0"/>
                          <a:ea typeface="Open Sans" panose="020B0606030504020204" pitchFamily="34" charset="0"/>
                          <a:cs typeface="Open Sans" panose="020B0606030504020204" pitchFamily="34" charset="0"/>
                        </a:rPr>
                        <a:t>-4.55</a:t>
                      </a:r>
                      <a:endParaRPr lang="en-GB" sz="800" b="0" i="0" u="none" strike="noStrike" dirty="0">
                        <a:solidFill>
                          <a:srgbClr val="C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182880" marT="0" marB="0" anchor="ctr">
                    <a:noFill/>
                  </a:tcPr>
                </a:tc>
                <a:tc>
                  <a:txBody>
                    <a:bodyPr/>
                    <a:lstStyle/>
                    <a:p>
                      <a:pPr algn="r" fontAlgn="b"/>
                      <a:r>
                        <a:rPr lang="en-GB" sz="800" b="0" i="0" u="none" strike="noStrike">
                          <a:solidFill>
                            <a:srgbClr val="C00000"/>
                          </a:solidFill>
                          <a:effectLst/>
                          <a:latin typeface="Open Sans" panose="020B0606030504020204" pitchFamily="34" charset="0"/>
                          <a:ea typeface="Open Sans" panose="020B0606030504020204" pitchFamily="34" charset="0"/>
                          <a:cs typeface="Open Sans" panose="020B0606030504020204" pitchFamily="34" charset="0"/>
                        </a:rPr>
                        <a:t>-0.77</a:t>
                      </a:r>
                      <a:endParaRPr lang="en-GB" sz="800" b="0" i="0" u="none" strike="noStrike" dirty="0">
                        <a:solidFill>
                          <a:srgbClr val="C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182880" marT="0" marB="0" anchor="ctr">
                    <a:noFill/>
                  </a:tcPr>
                </a:tc>
                <a:tc>
                  <a:txBody>
                    <a:bodyPr/>
                    <a:lstStyle/>
                    <a:p>
                      <a:pPr algn="r" fontAlgn="b"/>
                      <a:r>
                        <a:rPr lang="en-GB" sz="8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2.55</a:t>
                      </a:r>
                    </a:p>
                  </a:txBody>
                  <a:tcPr marL="0" marR="182880" marT="0" marB="0" anchor="ctr">
                    <a:noFill/>
                  </a:tcPr>
                </a:tc>
                <a:tc>
                  <a:txBody>
                    <a:bodyPr/>
                    <a:lstStyle/>
                    <a:p>
                      <a:pPr algn="r" fontAlgn="b"/>
                      <a:r>
                        <a:rPr lang="en-GB" sz="8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3.47</a:t>
                      </a:r>
                    </a:p>
                  </a:txBody>
                  <a:tcPr marL="0" marR="182880" marT="0" marB="0" anchor="ctr">
                    <a:noFill/>
                  </a:tcPr>
                </a:tc>
                <a:extLst>
                  <a:ext uri="{0D108BD9-81ED-4DB2-BD59-A6C34878D82A}">
                    <a16:rowId xmlns:a16="http://schemas.microsoft.com/office/drawing/2014/main" val="655811284"/>
                  </a:ext>
                </a:extLst>
              </a:tr>
              <a:tr h="250214">
                <a:tc>
                  <a:txBody>
                    <a:bodyPr/>
                    <a:lstStyle/>
                    <a:p>
                      <a:pPr algn="l" fontAlgn="b"/>
                      <a:r>
                        <a:rPr lang="en-US" sz="800" b="0" i="0" u="none" strike="noStrike" kern="12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FTSE World Government Bond Index 1-5 Years</a:t>
                      </a:r>
                    </a:p>
                  </a:txBody>
                  <a:tcPr marL="46800" marR="7168" marT="7168" marB="0" anchor="ctr">
                    <a:noFill/>
                  </a:tcPr>
                </a:tc>
                <a:tc>
                  <a:txBody>
                    <a:bodyPr/>
                    <a:lstStyle/>
                    <a:p>
                      <a:pPr algn="r" fontAlgn="b"/>
                      <a:r>
                        <a:rPr lang="en-GB" sz="800" b="0" i="0" u="none" strike="noStrike">
                          <a:solidFill>
                            <a:srgbClr val="C00000"/>
                          </a:solidFill>
                          <a:effectLst/>
                          <a:latin typeface="Open Sans" panose="020B0606030504020204" pitchFamily="34" charset="0"/>
                          <a:ea typeface="Open Sans" panose="020B0606030504020204" pitchFamily="34" charset="0"/>
                          <a:cs typeface="Open Sans" panose="020B0606030504020204" pitchFamily="34" charset="0"/>
                        </a:rPr>
                        <a:t>-0.48</a:t>
                      </a:r>
                      <a:endParaRPr lang="en-GB" sz="800" b="0" i="0" u="none" strike="noStrike" dirty="0">
                        <a:solidFill>
                          <a:srgbClr val="C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182880" marT="0" marB="0" anchor="ctr">
                    <a:noFill/>
                  </a:tcPr>
                </a:tc>
                <a:tc>
                  <a:txBody>
                    <a:bodyPr/>
                    <a:lstStyle/>
                    <a:p>
                      <a:pPr algn="r" fontAlgn="b"/>
                      <a:r>
                        <a:rPr lang="en-GB" sz="8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5.15</a:t>
                      </a:r>
                    </a:p>
                  </a:txBody>
                  <a:tcPr marL="0" marR="182880" marT="0" marB="0" anchor="ctr">
                    <a:noFill/>
                  </a:tcPr>
                </a:tc>
                <a:tc>
                  <a:txBody>
                    <a:bodyPr/>
                    <a:lstStyle/>
                    <a:p>
                      <a:pPr algn="r" fontAlgn="b"/>
                      <a:r>
                        <a:rPr lang="en-GB" sz="8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3.55</a:t>
                      </a:r>
                    </a:p>
                  </a:txBody>
                  <a:tcPr marL="0" marR="182880" marT="0" marB="0" anchor="ctr">
                    <a:noFill/>
                  </a:tcPr>
                </a:tc>
                <a:tc>
                  <a:txBody>
                    <a:bodyPr/>
                    <a:lstStyle/>
                    <a:p>
                      <a:pPr algn="r" fontAlgn="b"/>
                      <a:r>
                        <a:rPr lang="en-GB" sz="8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0.26</a:t>
                      </a:r>
                      <a:endParaRPr lang="en-GB" sz="8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182880" marT="0" marB="0" anchor="ctr">
                    <a:noFill/>
                  </a:tcPr>
                </a:tc>
                <a:tc>
                  <a:txBody>
                    <a:bodyPr/>
                    <a:lstStyle/>
                    <a:p>
                      <a:pPr algn="r" fontAlgn="b"/>
                      <a:r>
                        <a:rPr lang="en-GB" sz="8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0.84</a:t>
                      </a:r>
                    </a:p>
                  </a:txBody>
                  <a:tcPr marL="0" marR="182880" marT="0" marB="0" anchor="ctr">
                    <a:noFill/>
                  </a:tcPr>
                </a:tc>
                <a:tc>
                  <a:txBody>
                    <a:bodyPr/>
                    <a:lstStyle/>
                    <a:p>
                      <a:pPr algn="r" fontAlgn="b"/>
                      <a:r>
                        <a:rPr lang="en-GB" sz="8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0.14</a:t>
                      </a:r>
                    </a:p>
                  </a:txBody>
                  <a:tcPr marL="0" marR="182880" marT="0" marB="0" anchor="ctr">
                    <a:noFill/>
                  </a:tcPr>
                </a:tc>
                <a:tc>
                  <a:txBody>
                    <a:bodyPr/>
                    <a:lstStyle/>
                    <a:p>
                      <a:pPr algn="r" fontAlgn="b"/>
                      <a:r>
                        <a:rPr lang="en-GB" sz="8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1.81</a:t>
                      </a:r>
                    </a:p>
                  </a:txBody>
                  <a:tcPr marL="0" marR="182880" marT="0" marB="0" anchor="ctr">
                    <a:noFill/>
                  </a:tcPr>
                </a:tc>
                <a:extLst>
                  <a:ext uri="{0D108BD9-81ED-4DB2-BD59-A6C34878D82A}">
                    <a16:rowId xmlns:a16="http://schemas.microsoft.com/office/drawing/2014/main" val="1488062421"/>
                  </a:ext>
                </a:extLst>
              </a:tr>
              <a:tr h="250214">
                <a:tc>
                  <a:txBody>
                    <a:bodyPr/>
                    <a:lstStyle/>
                    <a:p>
                      <a:pPr algn="l" fontAlgn="b"/>
                      <a:r>
                        <a:rPr lang="en-US" sz="800" b="0" i="0" u="none" strike="noStrike" kern="12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Bloomberg U.S. High Yield Corporate Bond Index</a:t>
                      </a:r>
                    </a:p>
                  </a:txBody>
                  <a:tcPr marL="46800" marR="7168" marT="7168" marB="0" anchor="ctr">
                    <a:noFill/>
                  </a:tcPr>
                </a:tc>
                <a:tc>
                  <a:txBody>
                    <a:bodyPr/>
                    <a:lstStyle/>
                    <a:p>
                      <a:pPr algn="r" fontAlgn="b"/>
                      <a:r>
                        <a:rPr lang="en-GB" sz="800" b="0" i="0" u="none" strike="noStrike">
                          <a:solidFill>
                            <a:srgbClr val="C00000"/>
                          </a:solidFill>
                          <a:effectLst/>
                          <a:latin typeface="Open Sans" panose="020B0606030504020204" pitchFamily="34" charset="0"/>
                          <a:ea typeface="Open Sans" panose="020B0606030504020204" pitchFamily="34" charset="0"/>
                          <a:cs typeface="Open Sans" panose="020B0606030504020204" pitchFamily="34" charset="0"/>
                        </a:rPr>
                        <a:t>-0.50</a:t>
                      </a:r>
                      <a:endParaRPr lang="en-GB" sz="800" b="0" i="0" u="none" strike="noStrike" dirty="0">
                        <a:solidFill>
                          <a:srgbClr val="C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182880" marT="0" marB="0" anchor="ctr">
                    <a:noFill/>
                  </a:tcPr>
                </a:tc>
                <a:tc>
                  <a:txBody>
                    <a:bodyPr/>
                    <a:lstStyle/>
                    <a:p>
                      <a:pPr algn="r" fontAlgn="b"/>
                      <a:r>
                        <a:rPr lang="en-GB" sz="8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7.01</a:t>
                      </a:r>
                    </a:p>
                  </a:txBody>
                  <a:tcPr marL="0" marR="182880" marT="0" marB="0" anchor="ctr">
                    <a:noFill/>
                  </a:tcPr>
                </a:tc>
                <a:tc>
                  <a:txBody>
                    <a:bodyPr/>
                    <a:lstStyle/>
                    <a:p>
                      <a:pPr algn="r" fontAlgn="b"/>
                      <a:r>
                        <a:rPr lang="en-GB" sz="8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8.60</a:t>
                      </a:r>
                    </a:p>
                  </a:txBody>
                  <a:tcPr marL="0" marR="182880" marT="0" marB="0" anchor="ctr">
                    <a:noFill/>
                  </a:tcPr>
                </a:tc>
                <a:tc>
                  <a:txBody>
                    <a:bodyPr/>
                    <a:lstStyle/>
                    <a:p>
                      <a:pPr algn="r" fontAlgn="b"/>
                      <a:r>
                        <a:rPr lang="en-GB" sz="8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4.23</a:t>
                      </a:r>
                      <a:endParaRPr lang="en-GB" sz="8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182880" marT="0" marB="0" anchor="ctr">
                    <a:noFill/>
                  </a:tcPr>
                </a:tc>
                <a:tc>
                  <a:txBody>
                    <a:bodyPr/>
                    <a:lstStyle/>
                    <a:p>
                      <a:pPr algn="r" fontAlgn="b"/>
                      <a:r>
                        <a:rPr lang="en-GB" sz="8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6.12</a:t>
                      </a:r>
                    </a:p>
                  </a:txBody>
                  <a:tcPr marL="0" marR="182880" marT="0" marB="0" anchor="ctr">
                    <a:noFill/>
                  </a:tcPr>
                </a:tc>
                <a:tc>
                  <a:txBody>
                    <a:bodyPr/>
                    <a:lstStyle/>
                    <a:p>
                      <a:pPr algn="r" fontAlgn="b"/>
                      <a:r>
                        <a:rPr lang="en-GB" sz="8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5.72</a:t>
                      </a:r>
                    </a:p>
                  </a:txBody>
                  <a:tcPr marL="0" marR="182880" marT="0" marB="0" anchor="ctr">
                    <a:noFill/>
                  </a:tcPr>
                </a:tc>
                <a:tc>
                  <a:txBody>
                    <a:bodyPr/>
                    <a:lstStyle/>
                    <a:p>
                      <a:pPr algn="r" fontAlgn="b"/>
                      <a:r>
                        <a:rPr lang="en-GB" sz="8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6.56</a:t>
                      </a:r>
                    </a:p>
                  </a:txBody>
                  <a:tcPr marL="0" marR="182880" marT="0" marB="0" anchor="ctr">
                    <a:noFill/>
                  </a:tcPr>
                </a:tc>
                <a:extLst>
                  <a:ext uri="{0D108BD9-81ED-4DB2-BD59-A6C34878D82A}">
                    <a16:rowId xmlns:a16="http://schemas.microsoft.com/office/drawing/2014/main" val="150157158"/>
                  </a:ext>
                </a:extLst>
              </a:tr>
            </a:tbl>
          </a:graphicData>
        </a:graphic>
      </p:graphicFrame>
      <p:sp>
        <p:nvSpPr>
          <p:cNvPr id="14" name="TextBox 13">
            <a:extLst>
              <a:ext uri="{FF2B5EF4-FFF2-40B4-BE49-F238E27FC236}">
                <a16:creationId xmlns:a16="http://schemas.microsoft.com/office/drawing/2014/main" id="{CAD95C56-754D-11FF-2FEF-87CCDDBBC6BA}"/>
              </a:ext>
            </a:extLst>
          </p:cNvPr>
          <p:cNvSpPr txBox="1"/>
          <p:nvPr/>
        </p:nvSpPr>
        <p:spPr bwMode="auto">
          <a:xfrm>
            <a:off x="3117936" y="1810331"/>
            <a:ext cx="276225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rtlCol="0">
            <a:spAutoFit/>
          </a:bodyPr>
          <a:lstStyle>
            <a:defPPr>
              <a:defRPr lang="en-US"/>
            </a:defPPr>
            <a:lvl1pPr marL="0" algn="l" defTabSz="1018228" rtl="0" eaLnBrk="1" latinLnBrk="0" hangingPunct="1">
              <a:defRPr sz="2000" kern="1200">
                <a:solidFill>
                  <a:schemeClr val="tx1"/>
                </a:solidFill>
                <a:latin typeface="+mn-lt"/>
                <a:ea typeface="+mn-ea"/>
                <a:cs typeface="+mn-cs"/>
              </a:defRPr>
            </a:lvl1pPr>
            <a:lvl2pPr marL="509115" algn="l" defTabSz="1018228" rtl="0" eaLnBrk="1" latinLnBrk="0" hangingPunct="1">
              <a:defRPr sz="2000" kern="1200">
                <a:solidFill>
                  <a:schemeClr val="tx1"/>
                </a:solidFill>
                <a:latin typeface="+mn-lt"/>
                <a:ea typeface="+mn-ea"/>
                <a:cs typeface="+mn-cs"/>
              </a:defRPr>
            </a:lvl2pPr>
            <a:lvl3pPr marL="1018228" algn="l" defTabSz="1018228" rtl="0" eaLnBrk="1" latinLnBrk="0" hangingPunct="1">
              <a:defRPr sz="2000" kern="1200">
                <a:solidFill>
                  <a:schemeClr val="tx1"/>
                </a:solidFill>
                <a:latin typeface="+mn-lt"/>
                <a:ea typeface="+mn-ea"/>
                <a:cs typeface="+mn-cs"/>
              </a:defRPr>
            </a:lvl3pPr>
            <a:lvl4pPr marL="1527344" algn="l" defTabSz="1018228" rtl="0" eaLnBrk="1" latinLnBrk="0" hangingPunct="1">
              <a:defRPr sz="2000" kern="1200">
                <a:solidFill>
                  <a:schemeClr val="tx1"/>
                </a:solidFill>
                <a:latin typeface="+mn-lt"/>
                <a:ea typeface="+mn-ea"/>
                <a:cs typeface="+mn-cs"/>
              </a:defRPr>
            </a:lvl4pPr>
            <a:lvl5pPr marL="2036458" algn="l" defTabSz="1018228" rtl="0" eaLnBrk="1" latinLnBrk="0" hangingPunct="1">
              <a:defRPr sz="2000" kern="1200">
                <a:solidFill>
                  <a:schemeClr val="tx1"/>
                </a:solidFill>
                <a:latin typeface="+mn-lt"/>
                <a:ea typeface="+mn-ea"/>
                <a:cs typeface="+mn-cs"/>
              </a:defRPr>
            </a:lvl5pPr>
            <a:lvl6pPr marL="2545574" algn="l" defTabSz="1018228" rtl="0" eaLnBrk="1" latinLnBrk="0" hangingPunct="1">
              <a:defRPr sz="2000" kern="1200">
                <a:solidFill>
                  <a:schemeClr val="tx1"/>
                </a:solidFill>
                <a:latin typeface="+mn-lt"/>
                <a:ea typeface="+mn-ea"/>
                <a:cs typeface="+mn-cs"/>
              </a:defRPr>
            </a:lvl6pPr>
            <a:lvl7pPr marL="3054686" algn="l" defTabSz="1018228" rtl="0" eaLnBrk="1" latinLnBrk="0" hangingPunct="1">
              <a:defRPr sz="2000" kern="1200">
                <a:solidFill>
                  <a:schemeClr val="tx1"/>
                </a:solidFill>
                <a:latin typeface="+mn-lt"/>
                <a:ea typeface="+mn-ea"/>
                <a:cs typeface="+mn-cs"/>
              </a:defRPr>
            </a:lvl7pPr>
            <a:lvl8pPr marL="3563802" algn="l" defTabSz="1018228" rtl="0" eaLnBrk="1" latinLnBrk="0" hangingPunct="1">
              <a:defRPr sz="2000" kern="1200">
                <a:solidFill>
                  <a:schemeClr val="tx1"/>
                </a:solidFill>
                <a:latin typeface="+mn-lt"/>
                <a:ea typeface="+mn-ea"/>
                <a:cs typeface="+mn-cs"/>
              </a:defRPr>
            </a:lvl8pPr>
            <a:lvl9pPr marL="4072914" algn="l" defTabSz="1018228" rtl="0" eaLnBrk="1" latinLnBrk="0" hangingPunct="1">
              <a:defRPr sz="2000" kern="1200">
                <a:solidFill>
                  <a:schemeClr val="tx1"/>
                </a:solidFill>
                <a:latin typeface="+mn-lt"/>
                <a:ea typeface="+mn-ea"/>
                <a:cs typeface="+mn-cs"/>
              </a:defRPr>
            </a:lvl9pPr>
          </a:lstStyle>
          <a:p>
            <a:pPr algn="l" defTabSz="914400" fontAlgn="base">
              <a:spcBef>
                <a:spcPct val="0"/>
              </a:spcBef>
              <a:spcAft>
                <a:spcPct val="0"/>
              </a:spcAft>
            </a:pPr>
            <a:r>
              <a:rPr lang="en-US" sz="1050" b="1" dirty="0">
                <a:latin typeface="Open Sans" panose="020B0606030504020204" pitchFamily="34" charset="0"/>
                <a:ea typeface="Open Sans" panose="020B0606030504020204" pitchFamily="34" charset="0"/>
                <a:cs typeface="Open Sans" panose="020B0606030504020204" pitchFamily="34" charset="0"/>
              </a:rPr>
              <a:t>US Treasury Yield Curve (%)</a:t>
            </a:r>
          </a:p>
        </p:txBody>
      </p:sp>
      <p:sp>
        <p:nvSpPr>
          <p:cNvPr id="21" name="TextBox 20">
            <a:extLst>
              <a:ext uri="{FF2B5EF4-FFF2-40B4-BE49-F238E27FC236}">
                <a16:creationId xmlns:a16="http://schemas.microsoft.com/office/drawing/2014/main" id="{73365191-3C83-9A03-5D84-57C025CD7D7D}"/>
              </a:ext>
            </a:extLst>
          </p:cNvPr>
          <p:cNvSpPr txBox="1"/>
          <p:nvPr/>
        </p:nvSpPr>
        <p:spPr bwMode="auto">
          <a:xfrm>
            <a:off x="6633143" y="1810331"/>
            <a:ext cx="276225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rtlCol="0">
            <a:spAutoFit/>
          </a:bodyPr>
          <a:lstStyle>
            <a:defPPr>
              <a:defRPr lang="en-US"/>
            </a:defPPr>
            <a:lvl1pPr marL="0" algn="l" defTabSz="1018228" rtl="0" eaLnBrk="1" latinLnBrk="0" hangingPunct="1">
              <a:defRPr sz="2000" kern="1200">
                <a:solidFill>
                  <a:schemeClr val="tx1"/>
                </a:solidFill>
                <a:latin typeface="+mn-lt"/>
                <a:ea typeface="+mn-ea"/>
                <a:cs typeface="+mn-cs"/>
              </a:defRPr>
            </a:lvl1pPr>
            <a:lvl2pPr marL="509115" algn="l" defTabSz="1018228" rtl="0" eaLnBrk="1" latinLnBrk="0" hangingPunct="1">
              <a:defRPr sz="2000" kern="1200">
                <a:solidFill>
                  <a:schemeClr val="tx1"/>
                </a:solidFill>
                <a:latin typeface="+mn-lt"/>
                <a:ea typeface="+mn-ea"/>
                <a:cs typeface="+mn-cs"/>
              </a:defRPr>
            </a:lvl2pPr>
            <a:lvl3pPr marL="1018228" algn="l" defTabSz="1018228" rtl="0" eaLnBrk="1" latinLnBrk="0" hangingPunct="1">
              <a:defRPr sz="2000" kern="1200">
                <a:solidFill>
                  <a:schemeClr val="tx1"/>
                </a:solidFill>
                <a:latin typeface="+mn-lt"/>
                <a:ea typeface="+mn-ea"/>
                <a:cs typeface="+mn-cs"/>
              </a:defRPr>
            </a:lvl3pPr>
            <a:lvl4pPr marL="1527344" algn="l" defTabSz="1018228" rtl="0" eaLnBrk="1" latinLnBrk="0" hangingPunct="1">
              <a:defRPr sz="2000" kern="1200">
                <a:solidFill>
                  <a:schemeClr val="tx1"/>
                </a:solidFill>
                <a:latin typeface="+mn-lt"/>
                <a:ea typeface="+mn-ea"/>
                <a:cs typeface="+mn-cs"/>
              </a:defRPr>
            </a:lvl4pPr>
            <a:lvl5pPr marL="2036458" algn="l" defTabSz="1018228" rtl="0" eaLnBrk="1" latinLnBrk="0" hangingPunct="1">
              <a:defRPr sz="2000" kern="1200">
                <a:solidFill>
                  <a:schemeClr val="tx1"/>
                </a:solidFill>
                <a:latin typeface="+mn-lt"/>
                <a:ea typeface="+mn-ea"/>
                <a:cs typeface="+mn-cs"/>
              </a:defRPr>
            </a:lvl5pPr>
            <a:lvl6pPr marL="2545574" algn="l" defTabSz="1018228" rtl="0" eaLnBrk="1" latinLnBrk="0" hangingPunct="1">
              <a:defRPr sz="2000" kern="1200">
                <a:solidFill>
                  <a:schemeClr val="tx1"/>
                </a:solidFill>
                <a:latin typeface="+mn-lt"/>
                <a:ea typeface="+mn-ea"/>
                <a:cs typeface="+mn-cs"/>
              </a:defRPr>
            </a:lvl6pPr>
            <a:lvl7pPr marL="3054686" algn="l" defTabSz="1018228" rtl="0" eaLnBrk="1" latinLnBrk="0" hangingPunct="1">
              <a:defRPr sz="2000" kern="1200">
                <a:solidFill>
                  <a:schemeClr val="tx1"/>
                </a:solidFill>
                <a:latin typeface="+mn-lt"/>
                <a:ea typeface="+mn-ea"/>
                <a:cs typeface="+mn-cs"/>
              </a:defRPr>
            </a:lvl7pPr>
            <a:lvl8pPr marL="3563802" algn="l" defTabSz="1018228" rtl="0" eaLnBrk="1" latinLnBrk="0" hangingPunct="1">
              <a:defRPr sz="2000" kern="1200">
                <a:solidFill>
                  <a:schemeClr val="tx1"/>
                </a:solidFill>
                <a:latin typeface="+mn-lt"/>
                <a:ea typeface="+mn-ea"/>
                <a:cs typeface="+mn-cs"/>
              </a:defRPr>
            </a:lvl8pPr>
            <a:lvl9pPr marL="4072914" algn="l" defTabSz="1018228" rtl="0" eaLnBrk="1" latinLnBrk="0" hangingPunct="1">
              <a:defRPr sz="2000" kern="1200">
                <a:solidFill>
                  <a:schemeClr val="tx1"/>
                </a:solidFill>
                <a:latin typeface="+mn-lt"/>
                <a:ea typeface="+mn-ea"/>
                <a:cs typeface="+mn-cs"/>
              </a:defRPr>
            </a:lvl9pPr>
          </a:lstStyle>
          <a:p>
            <a:pPr algn="l" defTabSz="914400" fontAlgn="base">
              <a:spcBef>
                <a:spcPct val="0"/>
              </a:spcBef>
              <a:spcAft>
                <a:spcPct val="0"/>
              </a:spcAft>
            </a:pPr>
            <a:r>
              <a:rPr lang="en-US" sz="1050" b="1" dirty="0">
                <a:latin typeface="Open Sans" panose="020B0606030504020204" pitchFamily="34" charset="0"/>
                <a:ea typeface="Open Sans" panose="020B0606030504020204" pitchFamily="34" charset="0"/>
                <a:cs typeface="Open Sans" panose="020B0606030504020204" pitchFamily="34" charset="0"/>
              </a:rPr>
              <a:t>Bond Yield Across Issuers (%)</a:t>
            </a:r>
          </a:p>
        </p:txBody>
      </p:sp>
      <p:sp>
        <p:nvSpPr>
          <p:cNvPr id="22" name="TextBox 21">
            <a:extLst>
              <a:ext uri="{FF2B5EF4-FFF2-40B4-BE49-F238E27FC236}">
                <a16:creationId xmlns:a16="http://schemas.microsoft.com/office/drawing/2014/main" id="{8FBFD0D7-6956-D97E-DA58-D7983367B323}"/>
              </a:ext>
            </a:extLst>
          </p:cNvPr>
          <p:cNvSpPr txBox="1"/>
          <p:nvPr/>
        </p:nvSpPr>
        <p:spPr bwMode="auto">
          <a:xfrm>
            <a:off x="3127664" y="3829765"/>
            <a:ext cx="276225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rtlCol="0">
            <a:spAutoFit/>
          </a:bodyPr>
          <a:lstStyle>
            <a:defPPr>
              <a:defRPr lang="en-US"/>
            </a:defPPr>
            <a:lvl1pPr marL="0" algn="l" defTabSz="1018228" rtl="0" eaLnBrk="1" latinLnBrk="0" hangingPunct="1">
              <a:defRPr sz="2000" kern="1200">
                <a:solidFill>
                  <a:schemeClr val="tx1"/>
                </a:solidFill>
                <a:latin typeface="+mn-lt"/>
                <a:ea typeface="+mn-ea"/>
                <a:cs typeface="+mn-cs"/>
              </a:defRPr>
            </a:lvl1pPr>
            <a:lvl2pPr marL="509115" algn="l" defTabSz="1018228" rtl="0" eaLnBrk="1" latinLnBrk="0" hangingPunct="1">
              <a:defRPr sz="2000" kern="1200">
                <a:solidFill>
                  <a:schemeClr val="tx1"/>
                </a:solidFill>
                <a:latin typeface="+mn-lt"/>
                <a:ea typeface="+mn-ea"/>
                <a:cs typeface="+mn-cs"/>
              </a:defRPr>
            </a:lvl2pPr>
            <a:lvl3pPr marL="1018228" algn="l" defTabSz="1018228" rtl="0" eaLnBrk="1" latinLnBrk="0" hangingPunct="1">
              <a:defRPr sz="2000" kern="1200">
                <a:solidFill>
                  <a:schemeClr val="tx1"/>
                </a:solidFill>
                <a:latin typeface="+mn-lt"/>
                <a:ea typeface="+mn-ea"/>
                <a:cs typeface="+mn-cs"/>
              </a:defRPr>
            </a:lvl3pPr>
            <a:lvl4pPr marL="1527344" algn="l" defTabSz="1018228" rtl="0" eaLnBrk="1" latinLnBrk="0" hangingPunct="1">
              <a:defRPr sz="2000" kern="1200">
                <a:solidFill>
                  <a:schemeClr val="tx1"/>
                </a:solidFill>
                <a:latin typeface="+mn-lt"/>
                <a:ea typeface="+mn-ea"/>
                <a:cs typeface="+mn-cs"/>
              </a:defRPr>
            </a:lvl4pPr>
            <a:lvl5pPr marL="2036458" algn="l" defTabSz="1018228" rtl="0" eaLnBrk="1" latinLnBrk="0" hangingPunct="1">
              <a:defRPr sz="2000" kern="1200">
                <a:solidFill>
                  <a:schemeClr val="tx1"/>
                </a:solidFill>
                <a:latin typeface="+mn-lt"/>
                <a:ea typeface="+mn-ea"/>
                <a:cs typeface="+mn-cs"/>
              </a:defRPr>
            </a:lvl5pPr>
            <a:lvl6pPr marL="2545574" algn="l" defTabSz="1018228" rtl="0" eaLnBrk="1" latinLnBrk="0" hangingPunct="1">
              <a:defRPr sz="2000" kern="1200">
                <a:solidFill>
                  <a:schemeClr val="tx1"/>
                </a:solidFill>
                <a:latin typeface="+mn-lt"/>
                <a:ea typeface="+mn-ea"/>
                <a:cs typeface="+mn-cs"/>
              </a:defRPr>
            </a:lvl6pPr>
            <a:lvl7pPr marL="3054686" algn="l" defTabSz="1018228" rtl="0" eaLnBrk="1" latinLnBrk="0" hangingPunct="1">
              <a:defRPr sz="2000" kern="1200">
                <a:solidFill>
                  <a:schemeClr val="tx1"/>
                </a:solidFill>
                <a:latin typeface="+mn-lt"/>
                <a:ea typeface="+mn-ea"/>
                <a:cs typeface="+mn-cs"/>
              </a:defRPr>
            </a:lvl7pPr>
            <a:lvl8pPr marL="3563802" algn="l" defTabSz="1018228" rtl="0" eaLnBrk="1" latinLnBrk="0" hangingPunct="1">
              <a:defRPr sz="2000" kern="1200">
                <a:solidFill>
                  <a:schemeClr val="tx1"/>
                </a:solidFill>
                <a:latin typeface="+mn-lt"/>
                <a:ea typeface="+mn-ea"/>
                <a:cs typeface="+mn-cs"/>
              </a:defRPr>
            </a:lvl8pPr>
            <a:lvl9pPr marL="4072914" algn="l" defTabSz="1018228" rtl="0" eaLnBrk="1" latinLnBrk="0" hangingPunct="1">
              <a:defRPr sz="2000" kern="1200">
                <a:solidFill>
                  <a:schemeClr val="tx1"/>
                </a:solidFill>
                <a:latin typeface="+mn-lt"/>
                <a:ea typeface="+mn-ea"/>
                <a:cs typeface="+mn-cs"/>
              </a:defRPr>
            </a:lvl9pPr>
          </a:lstStyle>
          <a:p>
            <a:pPr algn="l" defTabSz="914400" fontAlgn="base">
              <a:spcBef>
                <a:spcPct val="0"/>
              </a:spcBef>
              <a:spcAft>
                <a:spcPct val="0"/>
              </a:spcAft>
            </a:pPr>
            <a:r>
              <a:rPr lang="en-US" sz="1050" b="1" dirty="0">
                <a:latin typeface="Open Sans" panose="020B0606030504020204" pitchFamily="34" charset="0"/>
                <a:ea typeface="Open Sans" panose="020B0606030504020204" pitchFamily="34" charset="0"/>
                <a:cs typeface="Open Sans" panose="020B0606030504020204" pitchFamily="34" charset="0"/>
              </a:rPr>
              <a:t>Periodic Returns (%)</a:t>
            </a:r>
          </a:p>
        </p:txBody>
      </p:sp>
      <p:graphicFrame>
        <p:nvGraphicFramePr>
          <p:cNvPr id="23" name="Chart 22">
            <a:extLst>
              <a:ext uri="{FF2B5EF4-FFF2-40B4-BE49-F238E27FC236}">
                <a16:creationId xmlns:a16="http://schemas.microsoft.com/office/drawing/2014/main" id="{AB4103B8-2B03-307E-706E-3EC56A733DB4}"/>
              </a:ext>
            </a:extLst>
          </p:cNvPr>
          <p:cNvGraphicFramePr/>
          <p:nvPr>
            <p:extLst>
              <p:ext uri="{D42A27DB-BD31-4B8C-83A1-F6EECF244321}">
                <p14:modId xmlns:p14="http://schemas.microsoft.com/office/powerpoint/2010/main" val="3842100043"/>
              </p:ext>
            </p:extLst>
          </p:nvPr>
        </p:nvGraphicFramePr>
        <p:xfrm>
          <a:off x="3154680" y="2039112"/>
          <a:ext cx="3265738" cy="18470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Chart 23">
            <a:extLst>
              <a:ext uri="{FF2B5EF4-FFF2-40B4-BE49-F238E27FC236}">
                <a16:creationId xmlns:a16="http://schemas.microsoft.com/office/drawing/2014/main" id="{C425C60F-7CCA-FC70-CE78-C8075A2FCBC7}"/>
              </a:ext>
            </a:extLst>
          </p:cNvPr>
          <p:cNvGraphicFramePr/>
          <p:nvPr>
            <p:extLst>
              <p:ext uri="{D42A27DB-BD31-4B8C-83A1-F6EECF244321}">
                <p14:modId xmlns:p14="http://schemas.microsoft.com/office/powerpoint/2010/main" val="2030694739"/>
              </p:ext>
            </p:extLst>
          </p:nvPr>
        </p:nvGraphicFramePr>
        <p:xfrm>
          <a:off x="6556248" y="1956816"/>
          <a:ext cx="2974975" cy="170561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48785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A5119618-C701-EA6B-A9BC-95961A05DF4C}"/>
              </a:ext>
            </a:extLst>
          </p:cNvPr>
          <p:cNvSpPr>
            <a:spLocks noGrp="1"/>
          </p:cNvSpPr>
          <p:nvPr>
            <p:ph type="sldNum" sz="quarter" idx="12"/>
          </p:nvPr>
        </p:nvSpPr>
        <p:spPr>
          <a:xfrm>
            <a:off x="9006644" y="731044"/>
            <a:ext cx="492760" cy="413808"/>
          </a:xfrm>
        </p:spPr>
        <p:txBody>
          <a:bodyPr/>
          <a:lstStyle/>
          <a:p>
            <a:fld id="{66F6FF41-5833-4EBF-9145-362BCED2914A}" type="slidenum">
              <a:rPr lang="en-US" smtClean="0">
                <a:solidFill>
                  <a:schemeClr val="bg1"/>
                </a:solidFill>
                <a:latin typeface="Open Sans" panose="020B0606030504020204" pitchFamily="34" charset="0"/>
                <a:ea typeface="Open Sans" panose="020B0606030504020204" pitchFamily="34" charset="0"/>
                <a:cs typeface="Open Sans" panose="020B0606030504020204" pitchFamily="34" charset="0"/>
              </a:rPr>
              <a:pPr/>
              <a:t>14</a:t>
            </a:fld>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Title 1">
            <a:extLst>
              <a:ext uri="{FF2B5EF4-FFF2-40B4-BE49-F238E27FC236}">
                <a16:creationId xmlns:a16="http://schemas.microsoft.com/office/drawing/2014/main" id="{7ED2350B-4477-9E14-BAED-0E317207E346}"/>
              </a:ext>
            </a:extLst>
          </p:cNvPr>
          <p:cNvSpPr>
            <a:spLocks noGrp="1"/>
          </p:cNvSpPr>
          <p:nvPr>
            <p:ph type="title"/>
          </p:nvPr>
        </p:nvSpPr>
        <p:spPr>
          <a:xfrm>
            <a:off x="525678" y="841738"/>
            <a:ext cx="7042441" cy="521864"/>
          </a:xfrm>
        </p:spPr>
        <p:txBody>
          <a:bodyPr/>
          <a:lstStyle/>
          <a:p>
            <a:r>
              <a:rPr lang="en-US" b="1" dirty="0">
                <a:solidFill>
                  <a:srgbClr val="141E25"/>
                </a:solidFill>
                <a:latin typeface="Montserrat" panose="00000500000000000000" pitchFamily="50" charset="0"/>
                <a:ea typeface="Open Sans" panose="020B0606030504020204" pitchFamily="34" charset="0"/>
                <a:cs typeface="Open Sans" panose="020B0606030504020204" pitchFamily="34" charset="0"/>
              </a:rPr>
              <a:t>Real Estate Investment Trusts</a:t>
            </a:r>
            <a:endParaRPr lang="en-US" dirty="0">
              <a:solidFill>
                <a:srgbClr val="141E25"/>
              </a:solidFill>
              <a:latin typeface="Montserrat" panose="00000500000000000000" pitchFamily="50" charset="0"/>
              <a:ea typeface="Open Sans" panose="020B0606030504020204" pitchFamily="34" charset="0"/>
              <a:cs typeface="Open Sans" panose="020B0606030504020204" pitchFamily="34" charset="0"/>
            </a:endParaRPr>
          </a:p>
        </p:txBody>
      </p:sp>
      <p:sp>
        <p:nvSpPr>
          <p:cNvPr id="8" name="Text Placeholder 6">
            <a:extLst>
              <a:ext uri="{FF2B5EF4-FFF2-40B4-BE49-F238E27FC236}">
                <a16:creationId xmlns:a16="http://schemas.microsoft.com/office/drawing/2014/main" id="{F4B5816A-86B5-CC8A-F601-7E8110679283}"/>
              </a:ext>
            </a:extLst>
          </p:cNvPr>
          <p:cNvSpPr txBox="1">
            <a:spLocks/>
          </p:cNvSpPr>
          <p:nvPr/>
        </p:nvSpPr>
        <p:spPr>
          <a:xfrm>
            <a:off x="529813" y="1229363"/>
            <a:ext cx="8823326" cy="346075"/>
          </a:xfrm>
          <a:prstGeom prst="rect">
            <a:avLst/>
          </a:prstGeom>
        </p:spPr>
        <p:txBody>
          <a:bodyPr vert="horz" lIns="91388" tIns="54833" rIns="91388" bIns="54833" rtlCol="0" anchor="t">
            <a:noAutofit/>
          </a:bodyPr>
          <a:lstStyle>
            <a:lvl1pPr marL="0" indent="0" algn="l" defTabSz="1018228" rtl="0" eaLnBrk="1" latinLnBrk="0" hangingPunct="1">
              <a:spcBef>
                <a:spcPct val="20000"/>
              </a:spcBef>
              <a:buFont typeface="Arial" pitchFamily="34" charset="0"/>
              <a:buNone/>
              <a:defRPr sz="1600" kern="1200">
                <a:solidFill>
                  <a:schemeClr val="bg1">
                    <a:lumMod val="50000"/>
                  </a:schemeClr>
                </a:solidFill>
                <a:latin typeface="Arial" pitchFamily="34" charset="0"/>
                <a:ea typeface="+mn-ea"/>
                <a:cs typeface="Arial" pitchFamily="34" charset="0"/>
              </a:defRPr>
            </a:lvl1pPr>
            <a:lvl2pPr marL="827310" indent="-318195"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2pPr>
            <a:lvl3pPr marL="1272787"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781900"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291015"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80012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9245"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835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7471"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r>
              <a:rPr lang="en-US" dirty="0">
                <a:highlight>
                  <a:srgbClr val="FFFFFF"/>
                </a:highlight>
                <a:latin typeface="Open Sans" panose="020B0606030504020204" pitchFamily="34" charset="0"/>
                <a:ea typeface="Open Sans" panose="020B0606030504020204" pitchFamily="34" charset="0"/>
                <a:cs typeface="Open Sans" panose="020B0606030504020204" pitchFamily="34" charset="0"/>
              </a:rPr>
              <a:t>Returns (USD), 1</a:t>
            </a:r>
            <a:r>
              <a:rPr lang="en-US" baseline="30000" dirty="0">
                <a:highlight>
                  <a:srgbClr val="FFFFFF"/>
                </a:highlight>
                <a:latin typeface="Open Sans" panose="020B0606030504020204" pitchFamily="34" charset="0"/>
                <a:ea typeface="Open Sans" panose="020B0606030504020204" pitchFamily="34" charset="0"/>
                <a:cs typeface="Open Sans" panose="020B0606030504020204" pitchFamily="34" charset="0"/>
              </a:rPr>
              <a:t>st</a:t>
            </a:r>
            <a:r>
              <a:rPr lang="en-US" dirty="0">
                <a:highlight>
                  <a:srgbClr val="FFFFFF"/>
                </a:highlight>
                <a:latin typeface="Open Sans" panose="020B0606030504020204" pitchFamily="34" charset="0"/>
                <a:ea typeface="Open Sans" panose="020B0606030504020204" pitchFamily="34" charset="0"/>
                <a:cs typeface="Open Sans" panose="020B0606030504020204" pitchFamily="34" charset="0"/>
              </a:rPr>
              <a:t> Quarter 2026</a:t>
            </a:r>
          </a:p>
        </p:txBody>
      </p:sp>
      <p:sp>
        <p:nvSpPr>
          <p:cNvPr id="3" name="Text Placeholder 2">
            <a:extLst>
              <a:ext uri="{FF2B5EF4-FFF2-40B4-BE49-F238E27FC236}">
                <a16:creationId xmlns:a16="http://schemas.microsoft.com/office/drawing/2014/main" id="{B50030A3-7A03-F060-FB12-AE4BBD245F30}"/>
              </a:ext>
            </a:extLst>
          </p:cNvPr>
          <p:cNvSpPr>
            <a:spLocks noGrp="1"/>
          </p:cNvSpPr>
          <p:nvPr>
            <p:ph type="body" sz="quarter" idx="15"/>
          </p:nvPr>
        </p:nvSpPr>
        <p:spPr/>
        <p:txBody>
          <a:bodyPr/>
          <a:lstStyle/>
          <a:p>
            <a:endParaRPr lang="en-US"/>
          </a:p>
        </p:txBody>
      </p:sp>
      <p:sp>
        <p:nvSpPr>
          <p:cNvPr id="18" name="Text Placeholder 9">
            <a:extLst>
              <a:ext uri="{FF2B5EF4-FFF2-40B4-BE49-F238E27FC236}">
                <a16:creationId xmlns:a16="http://schemas.microsoft.com/office/drawing/2014/main" id="{507D5DF3-157E-EBCC-0367-6030811B5FC9}"/>
              </a:ext>
            </a:extLst>
          </p:cNvPr>
          <p:cNvSpPr txBox="1">
            <a:spLocks/>
          </p:cNvSpPr>
          <p:nvPr/>
        </p:nvSpPr>
        <p:spPr>
          <a:xfrm>
            <a:off x="529812" y="7134371"/>
            <a:ext cx="8529320" cy="400050"/>
          </a:xfrm>
          <a:prstGeom prst="rect">
            <a:avLst/>
          </a:prstGeom>
        </p:spPr>
        <p:txBody>
          <a:bodyPr vert="horz" lIns="91388" tIns="0" rIns="91388" bIns="0" rtlCol="0" anchor="b">
            <a:noAutofit/>
          </a:bodyPr>
          <a:lstStyle>
            <a:lvl1pPr marL="0" indent="0" algn="l" defTabSz="1018228" rtl="0" eaLnBrk="1" latinLnBrk="0" hangingPunct="1">
              <a:spcBef>
                <a:spcPts val="0"/>
              </a:spcBef>
              <a:buFont typeface="Arial" pitchFamily="34" charset="0"/>
              <a:buNone/>
              <a:defRPr sz="800" kern="1200">
                <a:solidFill>
                  <a:schemeClr val="tx1">
                    <a:lumMod val="65000"/>
                    <a:lumOff val="35000"/>
                  </a:schemeClr>
                </a:solidFill>
                <a:latin typeface="Arial Narrow" pitchFamily="34" charset="0"/>
                <a:ea typeface="+mn-ea"/>
                <a:cs typeface="Arial" pitchFamily="34" charset="0"/>
              </a:defRPr>
            </a:lvl1pPr>
            <a:lvl2pPr marL="509115" indent="0" algn="l" defTabSz="1018228" rtl="0" eaLnBrk="1" latinLnBrk="0" hangingPunct="1">
              <a:spcBef>
                <a:spcPct val="20000"/>
              </a:spcBef>
              <a:buFont typeface="Arial" pitchFamily="34" charset="0"/>
              <a:buNone/>
              <a:defRPr sz="800" kern="1200">
                <a:solidFill>
                  <a:schemeClr val="tx1">
                    <a:lumMod val="65000"/>
                    <a:lumOff val="35000"/>
                  </a:schemeClr>
                </a:solidFill>
                <a:latin typeface="Arial" pitchFamily="34" charset="0"/>
                <a:ea typeface="+mn-ea"/>
                <a:cs typeface="Arial" pitchFamily="34" charset="0"/>
              </a:defRPr>
            </a:lvl2pPr>
            <a:lvl3pPr marL="1018229" indent="0" algn="l" defTabSz="1018228" rtl="0" eaLnBrk="1" latinLnBrk="0" hangingPunct="1">
              <a:spcBef>
                <a:spcPct val="20000"/>
              </a:spcBef>
              <a:buFont typeface="Arial" pitchFamily="34" charset="0"/>
              <a:buNone/>
              <a:defRPr sz="800" kern="1200">
                <a:solidFill>
                  <a:schemeClr val="tx1">
                    <a:lumMod val="65000"/>
                    <a:lumOff val="35000"/>
                  </a:schemeClr>
                </a:solidFill>
                <a:latin typeface="Arial" pitchFamily="34" charset="0"/>
                <a:ea typeface="+mn-ea"/>
                <a:cs typeface="Arial" pitchFamily="34" charset="0"/>
              </a:defRPr>
            </a:lvl3pPr>
            <a:lvl4pPr marL="1527344" indent="0" algn="l" defTabSz="1018228" rtl="0" eaLnBrk="1" latinLnBrk="0" hangingPunct="1">
              <a:spcBef>
                <a:spcPct val="20000"/>
              </a:spcBef>
              <a:buFont typeface="Arial" pitchFamily="34" charset="0"/>
              <a:buNone/>
              <a:defRPr sz="800" kern="1200">
                <a:solidFill>
                  <a:schemeClr val="tx1">
                    <a:lumMod val="65000"/>
                    <a:lumOff val="35000"/>
                  </a:schemeClr>
                </a:solidFill>
                <a:latin typeface="Arial" pitchFamily="34" charset="0"/>
                <a:ea typeface="+mn-ea"/>
                <a:cs typeface="Arial" pitchFamily="34" charset="0"/>
              </a:defRPr>
            </a:lvl4pPr>
            <a:lvl5pPr marL="2036458" indent="0" algn="l" defTabSz="1018228" rtl="0" eaLnBrk="1" latinLnBrk="0" hangingPunct="1">
              <a:spcBef>
                <a:spcPct val="20000"/>
              </a:spcBef>
              <a:buFont typeface="Arial" pitchFamily="34" charset="0"/>
              <a:buNone/>
              <a:defRPr sz="800" kern="1200">
                <a:solidFill>
                  <a:schemeClr val="tx1">
                    <a:lumMod val="65000"/>
                    <a:lumOff val="35000"/>
                  </a:schemeClr>
                </a:solidFill>
                <a:latin typeface="Arial" pitchFamily="34" charset="0"/>
                <a:ea typeface="+mn-ea"/>
                <a:cs typeface="Arial" pitchFamily="34" charset="0"/>
              </a:defRPr>
            </a:lvl5pPr>
            <a:lvl6pPr marL="280012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9245"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835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7471"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r>
              <a:rPr lang="en-US" b="1" dirty="0">
                <a:latin typeface="Open Sans" panose="020B0606030504020204" pitchFamily="34" charset="0"/>
                <a:ea typeface="Open Sans" panose="020B0606030504020204" pitchFamily="34" charset="0"/>
                <a:cs typeface="Open Sans" panose="020B0606030504020204" pitchFamily="34" charset="0"/>
              </a:rPr>
              <a:t>Past performance is not a guarantee of future results. </a:t>
            </a:r>
            <a:r>
              <a:rPr lang="en-US" dirty="0">
                <a:latin typeface="Open Sans" panose="020B0606030504020204" pitchFamily="34" charset="0"/>
                <a:ea typeface="Open Sans" panose="020B0606030504020204" pitchFamily="34" charset="0"/>
                <a:cs typeface="Open Sans" panose="020B0606030504020204" pitchFamily="34" charset="0"/>
              </a:rPr>
              <a:t>Indices are not available for direct investment. Index performance does not reflect the expenses associated with the management of an actual portfolio. Number of REIT stocks and total value based on the two indices. All index returns are net of withholding tax on dividends. Total value of REIT stocks represented by Dow Jones US Select REIT Index and the S&amp;P Global ex US REIT Index. Dow Jones US Select REIT Index used as proxy for the US market, and S&amp;P Global ex US REIT Index used as proxy for the World ex US market. Dow Jones and S&amp;P data © 2026 S&amp;P Dow Jones Indices LLC, a division of S&amp;P Global. All rights reserved.</a:t>
            </a:r>
          </a:p>
        </p:txBody>
      </p:sp>
      <p:graphicFrame>
        <p:nvGraphicFramePr>
          <p:cNvPr id="5" name="Chart 4">
            <a:extLst>
              <a:ext uri="{FF2B5EF4-FFF2-40B4-BE49-F238E27FC236}">
                <a16:creationId xmlns:a16="http://schemas.microsoft.com/office/drawing/2014/main" id="{B54BE484-0665-B287-B31A-3AFDFDCE5E55}"/>
              </a:ext>
            </a:extLst>
          </p:cNvPr>
          <p:cNvGraphicFramePr/>
          <p:nvPr>
            <p:extLst>
              <p:ext uri="{D42A27DB-BD31-4B8C-83A1-F6EECF244321}">
                <p14:modId xmlns:p14="http://schemas.microsoft.com/office/powerpoint/2010/main" val="3591884156"/>
              </p:ext>
            </p:extLst>
          </p:nvPr>
        </p:nvGraphicFramePr>
        <p:xfrm>
          <a:off x="36576" y="4584259"/>
          <a:ext cx="2673900" cy="170561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Table 6">
            <a:extLst>
              <a:ext uri="{FF2B5EF4-FFF2-40B4-BE49-F238E27FC236}">
                <a16:creationId xmlns:a16="http://schemas.microsoft.com/office/drawing/2014/main" id="{8F7D4267-181F-E51F-BBB1-126017493DC5}"/>
              </a:ext>
            </a:extLst>
          </p:cNvPr>
          <p:cNvGraphicFramePr>
            <a:graphicFrameLocks noGrp="1"/>
          </p:cNvGraphicFramePr>
          <p:nvPr>
            <p:extLst>
              <p:ext uri="{D42A27DB-BD31-4B8C-83A1-F6EECF244321}">
                <p14:modId xmlns:p14="http://schemas.microsoft.com/office/powerpoint/2010/main" val="3285207737"/>
              </p:ext>
            </p:extLst>
          </p:nvPr>
        </p:nvGraphicFramePr>
        <p:xfrm>
          <a:off x="4381499" y="4462470"/>
          <a:ext cx="4835828" cy="1222938"/>
        </p:xfrm>
        <a:graphic>
          <a:graphicData uri="http://schemas.openxmlformats.org/drawingml/2006/table">
            <a:tbl>
              <a:tblPr>
                <a:tableStyleId>{5C22544A-7EE6-4342-B048-85BDC9FD1C3A}</a:tableStyleId>
              </a:tblPr>
              <a:tblGrid>
                <a:gridCol w="1021654">
                  <a:extLst>
                    <a:ext uri="{9D8B030D-6E8A-4147-A177-3AD203B41FA5}">
                      <a16:colId xmlns:a16="http://schemas.microsoft.com/office/drawing/2014/main" val="20000"/>
                    </a:ext>
                  </a:extLst>
                </a:gridCol>
                <a:gridCol w="544882">
                  <a:extLst>
                    <a:ext uri="{9D8B030D-6E8A-4147-A177-3AD203B41FA5}">
                      <a16:colId xmlns:a16="http://schemas.microsoft.com/office/drawing/2014/main" val="851030634"/>
                    </a:ext>
                  </a:extLst>
                </a:gridCol>
                <a:gridCol w="544882">
                  <a:extLst>
                    <a:ext uri="{9D8B030D-6E8A-4147-A177-3AD203B41FA5}">
                      <a16:colId xmlns:a16="http://schemas.microsoft.com/office/drawing/2014/main" val="20001"/>
                    </a:ext>
                  </a:extLst>
                </a:gridCol>
                <a:gridCol w="544882">
                  <a:extLst>
                    <a:ext uri="{9D8B030D-6E8A-4147-A177-3AD203B41FA5}">
                      <a16:colId xmlns:a16="http://schemas.microsoft.com/office/drawing/2014/main" val="20003"/>
                    </a:ext>
                  </a:extLst>
                </a:gridCol>
                <a:gridCol w="544882">
                  <a:extLst>
                    <a:ext uri="{9D8B030D-6E8A-4147-A177-3AD203B41FA5}">
                      <a16:colId xmlns:a16="http://schemas.microsoft.com/office/drawing/2014/main" val="20004"/>
                    </a:ext>
                  </a:extLst>
                </a:gridCol>
                <a:gridCol w="544882">
                  <a:extLst>
                    <a:ext uri="{9D8B030D-6E8A-4147-A177-3AD203B41FA5}">
                      <a16:colId xmlns:a16="http://schemas.microsoft.com/office/drawing/2014/main" val="20005"/>
                    </a:ext>
                  </a:extLst>
                </a:gridCol>
                <a:gridCol w="544882">
                  <a:extLst>
                    <a:ext uri="{9D8B030D-6E8A-4147-A177-3AD203B41FA5}">
                      <a16:colId xmlns:a16="http://schemas.microsoft.com/office/drawing/2014/main" val="951681207"/>
                    </a:ext>
                  </a:extLst>
                </a:gridCol>
                <a:gridCol w="544882">
                  <a:extLst>
                    <a:ext uri="{9D8B030D-6E8A-4147-A177-3AD203B41FA5}">
                      <a16:colId xmlns:a16="http://schemas.microsoft.com/office/drawing/2014/main" val="3147490658"/>
                    </a:ext>
                  </a:extLst>
                </a:gridCol>
              </a:tblGrid>
              <a:tr h="236166">
                <a:tc>
                  <a:txBody>
                    <a:bodyPr/>
                    <a:lstStyle/>
                    <a:p>
                      <a:pPr algn="ctr" fontAlgn="b"/>
                      <a:endParaRPr lang="en-GB" sz="800" b="0" i="1"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8959" marR="8959" marT="8959" marB="0" anchor="b">
                    <a:noFill/>
                  </a:tcPr>
                </a:tc>
                <a:tc>
                  <a:txBody>
                    <a:bodyPr/>
                    <a:lstStyle/>
                    <a:p>
                      <a:pPr algn="r" fontAlgn="b"/>
                      <a:endParaRPr lang="en-GB" sz="5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8959" marR="8959" marT="8959" marB="0" anchor="b">
                    <a:noFill/>
                  </a:tcPr>
                </a:tc>
                <a:tc gridSpan="6">
                  <a:txBody>
                    <a:bodyPr/>
                    <a:lstStyle/>
                    <a:p>
                      <a:pPr algn="ctr" fontAlgn="b">
                        <a:spcAft>
                          <a:spcPts val="200"/>
                        </a:spcAft>
                      </a:pPr>
                      <a:r>
                        <a:rPr lang="en-GB" sz="800" u="none" strike="noStrike" kern="1200" spc="50" baseline="0">
                          <a:solidFill>
                            <a:schemeClr val="dk1"/>
                          </a:solidFill>
                          <a:effectLst/>
                          <a:latin typeface="Open Sans" panose="020B0606030504020204" pitchFamily="34" charset="0"/>
                          <a:ea typeface="Open Sans" panose="020B0606030504020204" pitchFamily="34" charset="0"/>
                          <a:cs typeface="Open Sans" panose="020B0606030504020204" pitchFamily="34" charset="0"/>
                        </a:rPr>
                        <a:t>ANNUALIZED</a:t>
                      </a:r>
                    </a:p>
                  </a:txBody>
                  <a:tcPr marL="8959" marR="8959" marT="8959" marB="9144" anchor="b">
                    <a:lnB w="12700" cap="flat" cmpd="sng" algn="ctr">
                      <a:solidFill>
                        <a:schemeClr val="tx1">
                          <a:lumMod val="75000"/>
                          <a:lumOff val="25000"/>
                        </a:schemeClr>
                      </a:solidFill>
                      <a:prstDash val="solid"/>
                      <a:round/>
                      <a:headEnd type="none" w="med" len="med"/>
                      <a:tailEnd type="none" w="med" len="med"/>
                    </a:lnB>
                    <a:noFill/>
                  </a:tcPr>
                </a:tc>
                <a:tc hMerge="1">
                  <a:txBody>
                    <a:bodyPr/>
                    <a:lstStyle/>
                    <a:p>
                      <a:pPr algn="ctr" fontAlgn="b">
                        <a:spcAft>
                          <a:spcPts val="200"/>
                        </a:spcAft>
                      </a:pPr>
                      <a:r>
                        <a:rPr lang="en-GB" sz="800" u="none" strike="noStrike" spc="100" baseline="0">
                          <a:effectLst/>
                          <a:latin typeface="+mn-lt"/>
                        </a:rPr>
                        <a:t>ANNUALIZED</a:t>
                      </a:r>
                      <a:endParaRPr lang="en-GB" sz="700" b="0" i="0" u="none" strike="noStrike" spc="100" baseline="0">
                        <a:solidFill>
                          <a:srgbClr val="000000"/>
                        </a:solidFill>
                        <a:effectLst/>
                        <a:latin typeface="+mn-lt"/>
                      </a:endParaRPr>
                    </a:p>
                  </a:txBody>
                  <a:tcPr marL="0" marR="0" marT="0" anchor="b">
                    <a:lnB w="9525" cap="flat" cmpd="sng" algn="ctr">
                      <a:solidFill>
                        <a:schemeClr val="tx1">
                          <a:lumMod val="75000"/>
                          <a:lumOff val="25000"/>
                        </a:schemeClr>
                      </a:solidFill>
                      <a:prstDash val="solid"/>
                      <a:round/>
                      <a:headEnd type="none" w="med" len="med"/>
                      <a:tailEnd type="none" w="med" len="med"/>
                    </a:lnB>
                    <a:noFill/>
                  </a:tcPr>
                </a:tc>
                <a:tc hMerge="1">
                  <a:txBody>
                    <a:bodyPr/>
                    <a:lstStyle/>
                    <a:p>
                      <a:pPr marL="0" marR="0" lvl="0" indent="0" algn="r" defTabSz="1018824" rtl="0" eaLnBrk="1" fontAlgn="b" latinLnBrk="0" hangingPunct="1">
                        <a:lnSpc>
                          <a:spcPct val="100000"/>
                        </a:lnSpc>
                        <a:spcBef>
                          <a:spcPct val="0"/>
                        </a:spcBef>
                        <a:spcAft>
                          <a:spcPct val="0"/>
                        </a:spcAft>
                        <a:buClrTx/>
                        <a:buSzTx/>
                        <a:buFontTx/>
                        <a:buNone/>
                        <a:defRPr/>
                      </a:pPr>
                      <a:r>
                        <a:rPr lang="en-GB" sz="800" u="none" strike="noStrike">
                          <a:effectLst/>
                          <a:latin typeface="+mn-lt"/>
                        </a:rPr>
                        <a:t>* Annualized</a:t>
                      </a:r>
                      <a:endParaRPr lang="en-GB" sz="800" b="0" i="1" u="none" strike="noStrike">
                        <a:solidFill>
                          <a:srgbClr val="000000"/>
                        </a:solidFill>
                        <a:effectLst/>
                        <a:latin typeface="+mn-lt"/>
                      </a:endParaRPr>
                    </a:p>
                  </a:txBody>
                  <a:tcPr marL="8959" marR="8959" marT="8959" marB="0">
                    <a:noFill/>
                  </a:tcPr>
                </a:tc>
                <a:tc hMerge="1">
                  <a:txBody>
                    <a:bodyPr/>
                    <a:lstStyle/>
                    <a:p>
                      <a:endParaRPr lang="en-GB"/>
                    </a:p>
                  </a:txBody>
                  <a:tcPr/>
                </a:tc>
                <a:tc hMerge="1">
                  <a:txBody>
                    <a:bodyPr/>
                    <a:lstStyle/>
                    <a:p>
                      <a:pPr algn="ctr" fontAlgn="b">
                        <a:spcAft>
                          <a:spcPts val="200"/>
                        </a:spcAft>
                      </a:pPr>
                      <a:endParaRPr lang="en-GB" sz="800" u="none" strike="noStrike" kern="1200" spc="50" baseline="0">
                        <a:solidFill>
                          <a:schemeClr val="dk1"/>
                        </a:solidFill>
                        <a:effectLst/>
                        <a:latin typeface="+mn-lt"/>
                        <a:ea typeface="+mn-ea"/>
                        <a:cs typeface="+mn-cs"/>
                      </a:endParaRPr>
                    </a:p>
                  </a:txBody>
                  <a:tcPr marL="8959" marR="8959" marT="8959" marB="9144" anchor="b">
                    <a:lnB w="12700" cap="flat" cmpd="sng" algn="ctr">
                      <a:solidFill>
                        <a:schemeClr val="tx1">
                          <a:lumMod val="75000"/>
                          <a:lumOff val="25000"/>
                        </a:schemeClr>
                      </a:solidFill>
                      <a:prstDash val="solid"/>
                      <a:round/>
                      <a:headEnd type="none" w="med" len="med"/>
                      <a:tailEnd type="none" w="med" len="med"/>
                    </a:lnB>
                    <a:noFill/>
                  </a:tcPr>
                </a:tc>
                <a:tc hMerge="1">
                  <a:txBody>
                    <a:bodyPr/>
                    <a:lstStyle/>
                    <a:p>
                      <a:pPr algn="ctr" fontAlgn="b">
                        <a:spcAft>
                          <a:spcPts val="200"/>
                        </a:spcAft>
                      </a:pPr>
                      <a:endParaRPr lang="en-GB" sz="800" u="none" strike="noStrike" kern="1200" spc="50" baseline="0">
                        <a:solidFill>
                          <a:schemeClr val="dk1"/>
                        </a:solidFill>
                        <a:effectLst/>
                        <a:latin typeface="+mn-lt"/>
                        <a:ea typeface="+mn-ea"/>
                        <a:cs typeface="+mn-cs"/>
                      </a:endParaRPr>
                    </a:p>
                  </a:txBody>
                  <a:tcPr marL="8959" marR="8959" marT="8959" marB="9144" anchor="b">
                    <a:lnB w="12700"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10000"/>
                  </a:ext>
                </a:extLst>
              </a:tr>
              <a:tr h="0">
                <a:tc>
                  <a:txBody>
                    <a:bodyPr/>
                    <a:lstStyle/>
                    <a:p>
                      <a:pPr algn="l" fontAlgn="ctr"/>
                      <a:r>
                        <a:rPr lang="en-US" sz="900" b="0" i="0" u="none" strike="noStrike">
                          <a:solidFill>
                            <a:schemeClr val="dk1"/>
                          </a:solidFill>
                          <a:effectLst/>
                          <a:latin typeface="Open Sans" panose="020B0606030504020204" pitchFamily="34" charset="0"/>
                          <a:ea typeface="Open Sans" panose="020B0606030504020204" pitchFamily="34" charset="0"/>
                          <a:cs typeface="Open Sans" panose="020B0606030504020204" pitchFamily="34" charset="0"/>
                        </a:rPr>
                        <a:t>Asset Class</a:t>
                      </a:r>
                      <a:endParaRPr lang="en-GB" sz="9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46800" marR="8959" marT="27432" marB="27432" anchor="ctr">
                    <a:solidFill>
                      <a:schemeClr val="bg1">
                        <a:lumMod val="85000"/>
                      </a:schemeClr>
                    </a:solidFill>
                  </a:tcPr>
                </a:tc>
                <a:tc>
                  <a:txBody>
                    <a:bodyPr/>
                    <a:lstStyle/>
                    <a:p>
                      <a:pPr algn="ctr" fontAlgn="ctr"/>
                      <a:r>
                        <a:rPr lang="en-GB" sz="9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QTR</a:t>
                      </a:r>
                    </a:p>
                  </a:txBody>
                  <a:tcPr marL="0" marR="0" marT="27432" marB="27432" anchor="ctr">
                    <a:solidFill>
                      <a:schemeClr val="bg1">
                        <a:lumMod val="85000"/>
                      </a:schemeClr>
                    </a:solidFill>
                  </a:tcPr>
                </a:tc>
                <a:tc>
                  <a:txBody>
                    <a:bodyPr/>
                    <a:lstStyle/>
                    <a:p>
                      <a:pPr algn="ctr" fontAlgn="ctr"/>
                      <a:r>
                        <a:rPr lang="en-GB" sz="900" b="0" i="0" u="none" strike="noStrike">
                          <a:solidFill>
                            <a:schemeClr val="dk1"/>
                          </a:solidFill>
                          <a:effectLst/>
                          <a:latin typeface="Open Sans" panose="020B0606030504020204" pitchFamily="34" charset="0"/>
                          <a:ea typeface="Open Sans" panose="020B0606030504020204" pitchFamily="34" charset="0"/>
                          <a:cs typeface="Open Sans" panose="020B0606030504020204" pitchFamily="34" charset="0"/>
                        </a:rPr>
                        <a:t>1</a:t>
                      </a:r>
                      <a:br>
                        <a:rPr lang="en-GB" sz="900" b="0" i="0" u="none" strike="noStrike">
                          <a:solidFill>
                            <a:schemeClr val="dk1"/>
                          </a:solidFill>
                          <a:effectLst/>
                          <a:latin typeface="Open Sans" panose="020B0606030504020204" pitchFamily="34" charset="0"/>
                          <a:ea typeface="Open Sans" panose="020B0606030504020204" pitchFamily="34" charset="0"/>
                          <a:cs typeface="Open Sans" panose="020B0606030504020204" pitchFamily="34" charset="0"/>
                        </a:rPr>
                      </a:br>
                      <a:r>
                        <a:rPr lang="en-GB" sz="900" b="0" i="0" u="none" strike="noStrike">
                          <a:solidFill>
                            <a:schemeClr val="dk1"/>
                          </a:solidFill>
                          <a:effectLst/>
                          <a:latin typeface="Open Sans" panose="020B0606030504020204" pitchFamily="34" charset="0"/>
                          <a:ea typeface="Open Sans" panose="020B0606030504020204" pitchFamily="34" charset="0"/>
                          <a:cs typeface="Open Sans" panose="020B0606030504020204" pitchFamily="34" charset="0"/>
                        </a:rPr>
                        <a:t>Year</a:t>
                      </a:r>
                      <a:endParaRPr lang="en-GB" sz="9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27432" marB="27432" anchor="ctr">
                    <a:lnT w="12700" cap="flat" cmpd="sng" algn="ctr">
                      <a:solidFill>
                        <a:schemeClr val="tx1">
                          <a:lumMod val="75000"/>
                          <a:lumOff val="25000"/>
                        </a:schemeClr>
                      </a:solidFill>
                      <a:prstDash val="solid"/>
                      <a:round/>
                      <a:headEnd type="none" w="med" len="med"/>
                      <a:tailEnd type="none" w="med" len="med"/>
                    </a:lnT>
                    <a:solidFill>
                      <a:schemeClr val="bg1">
                        <a:lumMod val="85000"/>
                      </a:schemeClr>
                    </a:solidFill>
                  </a:tcPr>
                </a:tc>
                <a:tc>
                  <a:txBody>
                    <a:bodyPr/>
                    <a:lstStyle/>
                    <a:p>
                      <a:pPr algn="ctr" fontAlgn="ctr"/>
                      <a:r>
                        <a:rPr lang="en-GB" sz="900" u="none" strike="noStrike">
                          <a:effectLst/>
                          <a:latin typeface="Open Sans" panose="020B0606030504020204" pitchFamily="34" charset="0"/>
                          <a:ea typeface="Open Sans" panose="020B0606030504020204" pitchFamily="34" charset="0"/>
                          <a:cs typeface="Open Sans" panose="020B0606030504020204" pitchFamily="34" charset="0"/>
                        </a:rPr>
                        <a:t>3</a:t>
                      </a:r>
                      <a:br>
                        <a:rPr lang="en-GB" sz="900" u="none" strike="noStrike">
                          <a:effectLst/>
                          <a:latin typeface="Open Sans" panose="020B0606030504020204" pitchFamily="34" charset="0"/>
                          <a:ea typeface="Open Sans" panose="020B0606030504020204" pitchFamily="34" charset="0"/>
                          <a:cs typeface="Open Sans" panose="020B0606030504020204" pitchFamily="34" charset="0"/>
                        </a:rPr>
                      </a:br>
                      <a:r>
                        <a:rPr lang="en-GB" sz="900" u="none" strike="noStrike">
                          <a:effectLst/>
                          <a:latin typeface="Open Sans" panose="020B0606030504020204" pitchFamily="34" charset="0"/>
                          <a:ea typeface="Open Sans" panose="020B0606030504020204" pitchFamily="34" charset="0"/>
                          <a:cs typeface="Open Sans" panose="020B0606030504020204" pitchFamily="34" charset="0"/>
                        </a:rPr>
                        <a:t>Years</a:t>
                      </a:r>
                      <a:endParaRPr lang="en-GB" sz="9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27432" marB="27432" anchor="ctr">
                    <a:lnT w="12700" cap="flat" cmpd="sng" algn="ctr">
                      <a:solidFill>
                        <a:schemeClr val="tx1">
                          <a:lumMod val="75000"/>
                          <a:lumOff val="25000"/>
                        </a:schemeClr>
                      </a:solidFill>
                      <a:prstDash val="solid"/>
                      <a:round/>
                      <a:headEnd type="none" w="med" len="med"/>
                      <a:tailEnd type="none" w="med" len="med"/>
                    </a:lnT>
                    <a:solidFill>
                      <a:schemeClr val="bg1">
                        <a:lumMod val="85000"/>
                      </a:schemeClr>
                    </a:solidFill>
                  </a:tcPr>
                </a:tc>
                <a:tc>
                  <a:txBody>
                    <a:bodyPr/>
                    <a:lstStyle/>
                    <a:p>
                      <a:pPr algn="ctr" fontAlgn="ctr"/>
                      <a:r>
                        <a:rPr lang="en-GB" sz="900" u="none" strike="noStrike">
                          <a:effectLst/>
                          <a:latin typeface="Open Sans" panose="020B0606030504020204" pitchFamily="34" charset="0"/>
                          <a:ea typeface="Open Sans" panose="020B0606030504020204" pitchFamily="34" charset="0"/>
                          <a:cs typeface="Open Sans" panose="020B0606030504020204" pitchFamily="34" charset="0"/>
                        </a:rPr>
                        <a:t>5</a:t>
                      </a:r>
                      <a:br>
                        <a:rPr lang="en-GB" sz="900" u="none" strike="noStrike">
                          <a:effectLst/>
                          <a:latin typeface="Open Sans" panose="020B0606030504020204" pitchFamily="34" charset="0"/>
                          <a:ea typeface="Open Sans" panose="020B0606030504020204" pitchFamily="34" charset="0"/>
                          <a:cs typeface="Open Sans" panose="020B0606030504020204" pitchFamily="34" charset="0"/>
                        </a:rPr>
                      </a:br>
                      <a:r>
                        <a:rPr lang="en-GB" sz="900" u="none" strike="noStrike">
                          <a:effectLst/>
                          <a:latin typeface="Open Sans" panose="020B0606030504020204" pitchFamily="34" charset="0"/>
                          <a:ea typeface="Open Sans" panose="020B0606030504020204" pitchFamily="34" charset="0"/>
                          <a:cs typeface="Open Sans" panose="020B0606030504020204" pitchFamily="34" charset="0"/>
                        </a:rPr>
                        <a:t>Years</a:t>
                      </a:r>
                      <a:endParaRPr lang="en-GB" sz="9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27432" marB="27432" anchor="ctr">
                    <a:lnT w="12700" cap="flat" cmpd="sng" algn="ctr">
                      <a:solidFill>
                        <a:schemeClr val="tx1">
                          <a:lumMod val="75000"/>
                          <a:lumOff val="25000"/>
                        </a:schemeClr>
                      </a:solidFill>
                      <a:prstDash val="solid"/>
                      <a:round/>
                      <a:headEnd type="none" w="med" len="med"/>
                      <a:tailEnd type="none" w="med" len="med"/>
                    </a:lnT>
                    <a:solidFill>
                      <a:schemeClr val="bg1">
                        <a:lumMod val="85000"/>
                      </a:schemeClr>
                    </a:solidFill>
                  </a:tcPr>
                </a:tc>
                <a:tc>
                  <a:txBody>
                    <a:bodyPr/>
                    <a:lstStyle/>
                    <a:p>
                      <a:pPr algn="ctr" fontAlgn="ctr"/>
                      <a:r>
                        <a:rPr lang="en-GB" sz="900" u="none" strike="noStrike">
                          <a:effectLst/>
                          <a:latin typeface="Open Sans" panose="020B0606030504020204" pitchFamily="34" charset="0"/>
                          <a:ea typeface="Open Sans" panose="020B0606030504020204" pitchFamily="34" charset="0"/>
                          <a:cs typeface="Open Sans" panose="020B0606030504020204" pitchFamily="34" charset="0"/>
                        </a:rPr>
                        <a:t>10</a:t>
                      </a:r>
                      <a:br>
                        <a:rPr lang="en-GB" sz="900" u="none" strike="noStrike">
                          <a:effectLst/>
                          <a:latin typeface="Open Sans" panose="020B0606030504020204" pitchFamily="34" charset="0"/>
                          <a:ea typeface="Open Sans" panose="020B0606030504020204" pitchFamily="34" charset="0"/>
                          <a:cs typeface="Open Sans" panose="020B0606030504020204" pitchFamily="34" charset="0"/>
                        </a:rPr>
                      </a:br>
                      <a:r>
                        <a:rPr lang="en-GB" sz="900" u="none" strike="noStrike">
                          <a:effectLst/>
                          <a:latin typeface="Open Sans" panose="020B0606030504020204" pitchFamily="34" charset="0"/>
                          <a:ea typeface="Open Sans" panose="020B0606030504020204" pitchFamily="34" charset="0"/>
                          <a:cs typeface="Open Sans" panose="020B0606030504020204" pitchFamily="34" charset="0"/>
                        </a:rPr>
                        <a:t>Years</a:t>
                      </a:r>
                      <a:endParaRPr lang="en-GB" sz="9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27432" marB="27432" anchor="ctr">
                    <a:lnT w="12700" cap="flat" cmpd="sng" algn="ctr">
                      <a:solidFill>
                        <a:schemeClr val="tx1">
                          <a:lumMod val="75000"/>
                          <a:lumOff val="25000"/>
                        </a:schemeClr>
                      </a:solidFill>
                      <a:prstDash val="solid"/>
                      <a:round/>
                      <a:headEnd type="none" w="med" len="med"/>
                      <a:tailEnd type="none" w="med" len="med"/>
                    </a:lnT>
                    <a:solidFill>
                      <a:schemeClr val="bg1">
                        <a:lumMod val="85000"/>
                      </a:schemeClr>
                    </a:solidFill>
                  </a:tcPr>
                </a:tc>
                <a:tc>
                  <a:txBody>
                    <a:bodyPr/>
                    <a:lstStyle/>
                    <a:p>
                      <a:pPr algn="ctr" fontAlgn="ctr"/>
                      <a:r>
                        <a:rPr lang="en-GB" sz="9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15 </a:t>
                      </a:r>
                    </a:p>
                    <a:p>
                      <a:pPr algn="ctr" fontAlgn="ctr"/>
                      <a:r>
                        <a:rPr lang="en-GB" sz="9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Years</a:t>
                      </a:r>
                    </a:p>
                  </a:txBody>
                  <a:tcPr marL="0" marR="0" marT="27432" marB="27432" anchor="ctr">
                    <a:lnT w="12700" cap="flat" cmpd="sng" algn="ctr">
                      <a:solidFill>
                        <a:schemeClr val="tx1">
                          <a:lumMod val="75000"/>
                          <a:lumOff val="25000"/>
                        </a:schemeClr>
                      </a:solidFill>
                      <a:prstDash val="solid"/>
                      <a:round/>
                      <a:headEnd type="none" w="med" len="med"/>
                      <a:tailEnd type="none" w="med" len="med"/>
                    </a:lnT>
                    <a:solidFill>
                      <a:schemeClr val="bg1">
                        <a:lumMod val="85000"/>
                      </a:schemeClr>
                    </a:solidFill>
                  </a:tcPr>
                </a:tc>
                <a:tc>
                  <a:txBody>
                    <a:bodyPr/>
                    <a:lstStyle/>
                    <a:p>
                      <a:pPr algn="ctr" fontAlgn="ctr"/>
                      <a:r>
                        <a:rPr lang="en-GB" sz="9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20 </a:t>
                      </a:r>
                    </a:p>
                    <a:p>
                      <a:pPr algn="ctr" fontAlgn="ctr"/>
                      <a:r>
                        <a:rPr lang="en-GB" sz="9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Years</a:t>
                      </a:r>
                    </a:p>
                  </a:txBody>
                  <a:tcPr marL="0" marR="0" marT="27432" marB="27432" anchor="ctr">
                    <a:lnT w="12700" cap="flat" cmpd="sng" algn="ctr">
                      <a:solidFill>
                        <a:schemeClr val="tx1">
                          <a:lumMod val="75000"/>
                          <a:lumOff val="25000"/>
                        </a:schemeClr>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10002"/>
                  </a:ext>
                </a:extLst>
              </a:tr>
              <a:tr h="328794">
                <a:tc>
                  <a:txBody>
                    <a:bodyPr/>
                    <a:lstStyle/>
                    <a:p>
                      <a:pPr algn="l" fontAlgn="b"/>
                      <a:r>
                        <a:rPr lang="en-US" sz="900" b="0" i="0" u="none" strike="noStrike" kern="12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US REITs</a:t>
                      </a:r>
                    </a:p>
                  </a:txBody>
                  <a:tcPr marL="46800" marR="7168" marT="7168" marB="0" anchor="ctr">
                    <a:lnB w="3175" cap="flat" cmpd="sng" algn="ctr">
                      <a:solidFill>
                        <a:schemeClr val="bg1">
                          <a:lumMod val="75000"/>
                        </a:schemeClr>
                      </a:solidFill>
                      <a:prstDash val="solid"/>
                      <a:round/>
                      <a:headEnd type="none" w="med" len="med"/>
                      <a:tailEnd type="none" w="med" len="med"/>
                    </a:lnB>
                    <a:noFill/>
                  </a:tcPr>
                </a:tc>
                <a:tc>
                  <a:txBody>
                    <a:bodyPr/>
                    <a:lstStyle/>
                    <a:p>
                      <a:pPr algn="ctr" fontAlgn="b"/>
                      <a:r>
                        <a:rPr lang="en-GB"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4.64</a:t>
                      </a:r>
                    </a:p>
                  </a:txBody>
                  <a:tcPr marL="0" marR="0" marT="0" marB="0" anchor="ctr">
                    <a:lnB w="3175" cap="flat" cmpd="sng" algn="ctr">
                      <a:solidFill>
                        <a:schemeClr val="bg1">
                          <a:lumMod val="75000"/>
                        </a:schemeClr>
                      </a:solidFill>
                      <a:prstDash val="solid"/>
                      <a:round/>
                      <a:headEnd type="none" w="med" len="med"/>
                      <a:tailEnd type="none" w="med" len="med"/>
                    </a:lnB>
                    <a:noFill/>
                  </a:tcPr>
                </a:tc>
                <a:tc>
                  <a:txBody>
                    <a:bodyPr/>
                    <a:lstStyle/>
                    <a:p>
                      <a:pPr algn="ctr" fontAlgn="b"/>
                      <a:r>
                        <a:rPr lang="en-GB"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7.23</a:t>
                      </a:r>
                    </a:p>
                  </a:txBody>
                  <a:tcPr marL="0" marR="0" marT="0" marB="0" anchor="ctr">
                    <a:lnB w="3175" cap="flat" cmpd="sng" algn="ctr">
                      <a:solidFill>
                        <a:schemeClr val="bg1">
                          <a:lumMod val="75000"/>
                        </a:schemeClr>
                      </a:solidFill>
                      <a:prstDash val="solid"/>
                      <a:round/>
                      <a:headEnd type="none" w="med" len="med"/>
                      <a:tailEnd type="none" w="med" len="med"/>
                    </a:lnB>
                    <a:noFill/>
                  </a:tcPr>
                </a:tc>
                <a:tc>
                  <a:txBody>
                    <a:bodyPr/>
                    <a:lstStyle/>
                    <a:p>
                      <a:pPr marL="0" algn="ctr" defTabSz="1018824" rtl="0" eaLnBrk="1" fontAlgn="b" latinLnBrk="0" hangingPunct="1"/>
                      <a:r>
                        <a:rPr lang="en-GB" sz="900" b="0" i="0" u="none" strike="noStrike" kern="12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9.15</a:t>
                      </a:r>
                    </a:p>
                  </a:txBody>
                  <a:tcPr marL="0" marR="0" marT="0" marB="0" anchor="ctr">
                    <a:lnB w="3175" cap="flat" cmpd="sng" algn="ctr">
                      <a:solidFill>
                        <a:schemeClr val="bg1">
                          <a:lumMod val="75000"/>
                        </a:schemeClr>
                      </a:solidFill>
                      <a:prstDash val="solid"/>
                      <a:round/>
                      <a:headEnd type="none" w="med" len="med"/>
                      <a:tailEnd type="none" w="med" len="med"/>
                    </a:lnB>
                    <a:noFill/>
                  </a:tcPr>
                </a:tc>
                <a:tc>
                  <a:txBody>
                    <a:bodyPr/>
                    <a:lstStyle/>
                    <a:p>
                      <a:pPr marL="0" algn="ctr" defTabSz="1018824" rtl="0" eaLnBrk="1" fontAlgn="b" latinLnBrk="0" hangingPunct="1"/>
                      <a:r>
                        <a:rPr lang="en-GB" sz="900" b="0" i="0" u="none" strike="noStrike" kern="12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5.59</a:t>
                      </a:r>
                    </a:p>
                  </a:txBody>
                  <a:tcPr marL="0" marR="0" marT="0" marB="0" anchor="ctr">
                    <a:lnB w="3175" cap="flat" cmpd="sng" algn="ctr">
                      <a:solidFill>
                        <a:schemeClr val="bg1">
                          <a:lumMod val="75000"/>
                        </a:schemeClr>
                      </a:solidFill>
                      <a:prstDash val="solid"/>
                      <a:round/>
                      <a:headEnd type="none" w="med" len="med"/>
                      <a:tailEnd type="none" w="med" len="med"/>
                    </a:lnB>
                    <a:noFill/>
                  </a:tcPr>
                </a:tc>
                <a:tc>
                  <a:txBody>
                    <a:bodyPr/>
                    <a:lstStyle/>
                    <a:p>
                      <a:pPr algn="ctr" fontAlgn="b"/>
                      <a:r>
                        <a:rPr lang="en-GB"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4.76</a:t>
                      </a:r>
                    </a:p>
                  </a:txBody>
                  <a:tcPr marL="0" marR="0" marT="0" marB="0" anchor="ctr">
                    <a:lnB w="3175" cap="flat" cmpd="sng" algn="ctr">
                      <a:solidFill>
                        <a:schemeClr val="bg1">
                          <a:lumMod val="75000"/>
                        </a:schemeClr>
                      </a:solidFill>
                      <a:prstDash val="solid"/>
                      <a:round/>
                      <a:headEnd type="none" w="med" len="med"/>
                      <a:tailEnd type="none" w="med" len="med"/>
                    </a:lnB>
                    <a:noFill/>
                  </a:tcPr>
                </a:tc>
                <a:tc>
                  <a:txBody>
                    <a:bodyPr/>
                    <a:lstStyle/>
                    <a:p>
                      <a:pPr algn="ctr" fontAlgn="b"/>
                      <a:r>
                        <a:rPr lang="en-GB"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7.12</a:t>
                      </a:r>
                    </a:p>
                  </a:txBody>
                  <a:tcPr marL="0" marR="0" marT="0" marB="0" anchor="ctr">
                    <a:lnB w="3175" cap="flat" cmpd="sng" algn="ctr">
                      <a:solidFill>
                        <a:schemeClr val="bg1">
                          <a:lumMod val="75000"/>
                        </a:schemeClr>
                      </a:solidFill>
                      <a:prstDash val="solid"/>
                      <a:round/>
                      <a:headEnd type="none" w="med" len="med"/>
                      <a:tailEnd type="none" w="med" len="med"/>
                    </a:lnB>
                    <a:noFill/>
                  </a:tcPr>
                </a:tc>
                <a:tc>
                  <a:txBody>
                    <a:bodyPr/>
                    <a:lstStyle/>
                    <a:p>
                      <a:pPr algn="ctr" fontAlgn="b"/>
                      <a:r>
                        <a:rPr lang="en-GB"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5.46</a:t>
                      </a:r>
                    </a:p>
                  </a:txBody>
                  <a:tcPr marL="0" marR="0" marT="0" marB="0" anchor="ctr">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28794">
                <a:tc>
                  <a:txBody>
                    <a:bodyPr/>
                    <a:lstStyle/>
                    <a:p>
                      <a:pPr algn="l" fontAlgn="b"/>
                      <a:r>
                        <a:rPr lang="en-GB" sz="900" b="0" i="0" u="none" strike="noStrike" kern="12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Global ex US REITs</a:t>
                      </a:r>
                      <a:endParaRPr lang="en-US" sz="900" b="0" i="0" u="none" strike="noStrike" kern="12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46800" marR="7168" marT="7168" marB="0" anchor="ctr">
                    <a:lnT w="3175" cap="flat" cmpd="sng" algn="ctr">
                      <a:solidFill>
                        <a:schemeClr val="bg1">
                          <a:lumMod val="75000"/>
                        </a:schemeClr>
                      </a:solidFill>
                      <a:prstDash val="solid"/>
                      <a:round/>
                      <a:headEnd type="none" w="med" len="med"/>
                      <a:tailEnd type="none" w="med" len="med"/>
                    </a:lnT>
                    <a:noFill/>
                  </a:tcPr>
                </a:tc>
                <a:tc>
                  <a:txBody>
                    <a:bodyPr/>
                    <a:lstStyle/>
                    <a:p>
                      <a:pPr algn="ctr" fontAlgn="b"/>
                      <a:r>
                        <a:rPr lang="en-GB" sz="900" b="0" i="0" u="none" strike="noStrike">
                          <a:solidFill>
                            <a:srgbClr val="C00000"/>
                          </a:solidFill>
                          <a:effectLst/>
                          <a:latin typeface="Open Sans" panose="020B0606030504020204" pitchFamily="34" charset="0"/>
                          <a:ea typeface="Open Sans" panose="020B0606030504020204" pitchFamily="34" charset="0"/>
                          <a:cs typeface="Open Sans" panose="020B0606030504020204" pitchFamily="34" charset="0"/>
                        </a:rPr>
                        <a:t>-7.88</a:t>
                      </a:r>
                    </a:p>
                  </a:txBody>
                  <a:tcPr marL="0" marR="0" marT="0" marB="0" anchor="ctr">
                    <a:lnT w="3175" cap="flat" cmpd="sng" algn="ctr">
                      <a:solidFill>
                        <a:schemeClr val="bg1">
                          <a:lumMod val="75000"/>
                        </a:schemeClr>
                      </a:solidFill>
                      <a:prstDash val="solid"/>
                      <a:round/>
                      <a:headEnd type="none" w="med" len="med"/>
                      <a:tailEnd type="none" w="med" len="med"/>
                    </a:lnT>
                    <a:noFill/>
                  </a:tcPr>
                </a:tc>
                <a:tc>
                  <a:txBody>
                    <a:bodyPr/>
                    <a:lstStyle/>
                    <a:p>
                      <a:pPr algn="ctr" fontAlgn="b"/>
                      <a:r>
                        <a:rPr lang="en-GB"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10.68</a:t>
                      </a:r>
                    </a:p>
                  </a:txBody>
                  <a:tcPr marL="0" marR="0" marT="0" marB="0" anchor="ctr">
                    <a:lnT w="3175" cap="flat" cmpd="sng" algn="ctr">
                      <a:solidFill>
                        <a:schemeClr val="bg1">
                          <a:lumMod val="75000"/>
                        </a:schemeClr>
                      </a:solidFill>
                      <a:prstDash val="solid"/>
                      <a:round/>
                      <a:headEnd type="none" w="med" len="med"/>
                      <a:tailEnd type="none" w="med" len="med"/>
                    </a:lnT>
                    <a:noFill/>
                  </a:tcPr>
                </a:tc>
                <a:tc>
                  <a:txBody>
                    <a:bodyPr/>
                    <a:lstStyle/>
                    <a:p>
                      <a:pPr algn="ctr" fontAlgn="b"/>
                      <a:r>
                        <a:rPr lang="en-GB"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3.99</a:t>
                      </a:r>
                    </a:p>
                  </a:txBody>
                  <a:tcPr marL="0" marR="0" marT="0" marB="0" anchor="ctr">
                    <a:lnT w="3175" cap="flat" cmpd="sng" algn="ctr">
                      <a:solidFill>
                        <a:schemeClr val="bg1">
                          <a:lumMod val="75000"/>
                        </a:schemeClr>
                      </a:solidFill>
                      <a:prstDash val="solid"/>
                      <a:round/>
                      <a:headEnd type="none" w="med" len="med"/>
                      <a:tailEnd type="none" w="med" len="med"/>
                    </a:lnT>
                    <a:noFill/>
                  </a:tcPr>
                </a:tc>
                <a:tc>
                  <a:txBody>
                    <a:bodyPr/>
                    <a:lstStyle/>
                    <a:p>
                      <a:pPr algn="ctr" fontAlgn="b"/>
                      <a:r>
                        <a:rPr lang="en-GB" sz="900" b="0" i="0" u="none" strike="noStrike">
                          <a:solidFill>
                            <a:srgbClr val="C00000"/>
                          </a:solidFill>
                          <a:effectLst/>
                          <a:latin typeface="Open Sans" panose="020B0606030504020204" pitchFamily="34" charset="0"/>
                          <a:ea typeface="Open Sans" panose="020B0606030504020204" pitchFamily="34" charset="0"/>
                          <a:cs typeface="Open Sans" panose="020B0606030504020204" pitchFamily="34" charset="0"/>
                        </a:rPr>
                        <a:t>-0.99</a:t>
                      </a:r>
                      <a:endParaRPr lang="en-GB" sz="900" b="0" i="0" u="none" strike="noStrike" dirty="0">
                        <a:solidFill>
                          <a:srgbClr val="C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ctr">
                    <a:lnT w="3175" cap="flat" cmpd="sng" algn="ctr">
                      <a:solidFill>
                        <a:schemeClr val="bg1">
                          <a:lumMod val="75000"/>
                        </a:schemeClr>
                      </a:solidFill>
                      <a:prstDash val="solid"/>
                      <a:round/>
                      <a:headEnd type="none" w="med" len="med"/>
                      <a:tailEnd type="none" w="med" len="med"/>
                    </a:lnT>
                    <a:noFill/>
                  </a:tcPr>
                </a:tc>
                <a:tc>
                  <a:txBody>
                    <a:bodyPr/>
                    <a:lstStyle/>
                    <a:p>
                      <a:pPr algn="ctr" fontAlgn="b"/>
                      <a:r>
                        <a:rPr lang="en-GB"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0.95</a:t>
                      </a:r>
                    </a:p>
                  </a:txBody>
                  <a:tcPr marL="0" marR="0" marT="0" marB="0" anchor="ctr">
                    <a:lnT w="3175" cap="flat" cmpd="sng" algn="ctr">
                      <a:solidFill>
                        <a:schemeClr val="bg1">
                          <a:lumMod val="75000"/>
                        </a:schemeClr>
                      </a:solidFill>
                      <a:prstDash val="solid"/>
                      <a:round/>
                      <a:headEnd type="none" w="med" len="med"/>
                      <a:tailEnd type="none" w="med" len="med"/>
                    </a:lnT>
                    <a:noFill/>
                  </a:tcPr>
                </a:tc>
                <a:tc>
                  <a:txBody>
                    <a:bodyPr/>
                    <a:lstStyle/>
                    <a:p>
                      <a:pPr algn="ctr" fontAlgn="b"/>
                      <a:r>
                        <a:rPr lang="en-GB" sz="9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2.79</a:t>
                      </a:r>
                    </a:p>
                  </a:txBody>
                  <a:tcPr marL="0" marR="0" marT="0" marB="0" anchor="ctr">
                    <a:lnT w="3175" cap="flat" cmpd="sng" algn="ctr">
                      <a:solidFill>
                        <a:schemeClr val="bg1">
                          <a:lumMod val="75000"/>
                        </a:schemeClr>
                      </a:solidFill>
                      <a:prstDash val="solid"/>
                      <a:round/>
                      <a:headEnd type="none" w="med" len="med"/>
                      <a:tailEnd type="none" w="med" len="med"/>
                    </a:lnT>
                    <a:noFill/>
                  </a:tcPr>
                </a:tc>
                <a:tc>
                  <a:txBody>
                    <a:bodyPr/>
                    <a:lstStyle/>
                    <a:p>
                      <a:pPr algn="ctr" fontAlgn="b"/>
                      <a:r>
                        <a:rPr lang="en-GB" sz="9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2.21</a:t>
                      </a:r>
                    </a:p>
                  </a:txBody>
                  <a:tcPr marL="0" marR="0" marT="0" marB="0" anchor="ctr">
                    <a:lnT w="3175" cap="flat" cmpd="sng" algn="ctr">
                      <a:solidFill>
                        <a:schemeClr val="bg1">
                          <a:lumMod val="75000"/>
                        </a:schemeClr>
                      </a:solidFill>
                      <a:prstDash val="solid"/>
                      <a:round/>
                      <a:headEnd type="none" w="med" len="med"/>
                      <a:tailEnd type="none" w="med" len="med"/>
                    </a:lnT>
                    <a:noFill/>
                  </a:tcPr>
                </a:tc>
                <a:extLst>
                  <a:ext uri="{0D108BD9-81ED-4DB2-BD59-A6C34878D82A}">
                    <a16:rowId xmlns:a16="http://schemas.microsoft.com/office/drawing/2014/main" val="10004"/>
                  </a:ext>
                </a:extLst>
              </a:tr>
            </a:tbl>
          </a:graphicData>
        </a:graphic>
      </p:graphicFrame>
      <p:sp>
        <p:nvSpPr>
          <p:cNvPr id="9" name="Text Placeholder 38">
            <a:extLst>
              <a:ext uri="{FF2B5EF4-FFF2-40B4-BE49-F238E27FC236}">
                <a16:creationId xmlns:a16="http://schemas.microsoft.com/office/drawing/2014/main" id="{D6AF3869-F8B2-7CBC-0DB3-9012901DDB82}"/>
              </a:ext>
            </a:extLst>
          </p:cNvPr>
          <p:cNvSpPr txBox="1"/>
          <p:nvPr/>
        </p:nvSpPr>
        <p:spPr>
          <a:xfrm>
            <a:off x="529514" y="2047869"/>
            <a:ext cx="2486641" cy="1768631"/>
          </a:xfrm>
          <a:prstGeom prst="rect">
            <a:avLst/>
          </a:prstGeom>
        </p:spPr>
        <p:txBody>
          <a:bodyPr/>
          <a:lstStyle>
            <a:defPPr>
              <a:defRPr lang="en-US"/>
            </a:defPPr>
            <a:lvl1pPr marL="0" indent="0" algn="l" defTabSz="1018824" rtl="0" eaLnBrk="1" latinLnBrk="0" hangingPunct="1">
              <a:lnSpc>
                <a:spcPct val="110000"/>
              </a:lnSpc>
              <a:spcBef>
                <a:spcPts val="600"/>
              </a:spcBef>
              <a:buFont typeface="Arial" pitchFamily="34" charset="0"/>
              <a:buNone/>
              <a:defRPr sz="1800" kern="1200" baseline="0">
                <a:solidFill>
                  <a:schemeClr val="tx1"/>
                </a:solidFill>
                <a:latin typeface="Avenir LT 35 Light" panose="020B0303020000020003" pitchFamily="34" charset="0"/>
                <a:ea typeface="+mn-ea"/>
                <a:cs typeface="+mn-cs"/>
              </a:defRPr>
            </a:lvl1pPr>
            <a:lvl2pPr marL="182880" indent="-182880" algn="l" defTabSz="1018824" rtl="0" eaLnBrk="1" latinLnBrk="0" hangingPunct="1">
              <a:lnSpc>
                <a:spcPct val="110000"/>
              </a:lnSpc>
              <a:spcBef>
                <a:spcPts val="600"/>
              </a:spcBef>
              <a:buFont typeface="Arial" pitchFamily="34" charset="0"/>
              <a:buChar char="•"/>
              <a:defRPr sz="1800" kern="1200" baseline="0">
                <a:solidFill>
                  <a:schemeClr val="tx1"/>
                </a:solidFill>
                <a:latin typeface="Avenir LT 35 Light" panose="020B0303020000020003" pitchFamily="34" charset="0"/>
                <a:ea typeface="+mn-ea"/>
                <a:cs typeface="+mn-cs"/>
              </a:defRPr>
            </a:lvl2pPr>
            <a:lvl3pPr marL="411480" indent="-182880" algn="l" defTabSz="1018824" rtl="0" eaLnBrk="1" latinLnBrk="0" hangingPunct="1">
              <a:lnSpc>
                <a:spcPct val="110000"/>
              </a:lnSpc>
              <a:spcBef>
                <a:spcPts val="600"/>
              </a:spcBef>
              <a:buFont typeface="Avenir LT 55 Roman" panose="020B0503020000020003" pitchFamily="34" charset="0"/>
              <a:buChar char="–"/>
              <a:defRPr sz="1800" kern="1200" baseline="0">
                <a:solidFill>
                  <a:schemeClr val="tx1"/>
                </a:solidFill>
                <a:latin typeface="Avenir LT 35 Light" panose="020B0303020000020003" pitchFamily="34" charset="0"/>
                <a:ea typeface="+mn-ea"/>
                <a:cs typeface="+mn-cs"/>
              </a:defRPr>
            </a:lvl3pPr>
            <a:lvl4pPr marL="594360" indent="-182880" algn="l" defTabSz="1018824" rtl="0" eaLnBrk="1" latinLnBrk="0" hangingPunct="1">
              <a:lnSpc>
                <a:spcPct val="110000"/>
              </a:lnSpc>
              <a:spcBef>
                <a:spcPts val="600"/>
              </a:spcBef>
              <a:buFont typeface="Arial" pitchFamily="34" charset="0"/>
              <a:buChar char="•"/>
              <a:defRPr sz="1800" kern="1200" baseline="0">
                <a:solidFill>
                  <a:schemeClr val="tx1"/>
                </a:solidFill>
                <a:latin typeface="Avenir LT 35 Light" panose="020B0303020000020003" pitchFamily="34" charset="0"/>
                <a:ea typeface="+mn-ea"/>
                <a:cs typeface="+mn-cs"/>
              </a:defRPr>
            </a:lvl4pPr>
            <a:lvl5pPr marL="786384" indent="-182880" algn="l" defTabSz="1018824" rtl="0" eaLnBrk="1" latinLnBrk="0" hangingPunct="1">
              <a:lnSpc>
                <a:spcPct val="110000"/>
              </a:lnSpc>
              <a:spcBef>
                <a:spcPts val="600"/>
              </a:spcBef>
              <a:buFont typeface="Avenir LT 55 Roman" panose="020B0503020000020003" pitchFamily="34" charset="0"/>
              <a:buChar char="–"/>
              <a:defRPr sz="1800" kern="1200" baseline="0">
                <a:solidFill>
                  <a:schemeClr val="tx1"/>
                </a:solidFill>
                <a:latin typeface="Avenir LT 35 Light" panose="020B0303020000020003" pitchFamily="34" charset="0"/>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171450" indent="-171450">
              <a:spcAft>
                <a:spcPts val="600"/>
              </a:spcAft>
              <a:buClr>
                <a:srgbClr val="432547"/>
              </a:buClr>
              <a:buFont typeface="Wingdings" panose="05000000000000000000" pitchFamily="2" charset="2"/>
              <a:buChar char="§"/>
            </a:pPr>
            <a:r>
              <a:rPr lang="en-US" sz="1100" dirty="0">
                <a:latin typeface="Open Sans" panose="020B0606030504020204" pitchFamily="34" charset="0"/>
                <a:ea typeface="Open Sans" panose="020B0606030504020204" pitchFamily="34" charset="0"/>
                <a:cs typeface="Open Sans" panose="020B0606030504020204" pitchFamily="34" charset="0"/>
              </a:rPr>
              <a:t>US real estate investment trusts outperformed non-US REITs during the quarter.</a:t>
            </a:r>
          </a:p>
        </p:txBody>
      </p:sp>
      <p:sp>
        <p:nvSpPr>
          <p:cNvPr id="10" name="TextBox 9">
            <a:extLst>
              <a:ext uri="{FF2B5EF4-FFF2-40B4-BE49-F238E27FC236}">
                <a16:creationId xmlns:a16="http://schemas.microsoft.com/office/drawing/2014/main" id="{351FAB70-C3AB-350D-8975-87F48605039C}"/>
              </a:ext>
            </a:extLst>
          </p:cNvPr>
          <p:cNvSpPr txBox="1"/>
          <p:nvPr/>
        </p:nvSpPr>
        <p:spPr bwMode="auto">
          <a:xfrm>
            <a:off x="841071" y="4914544"/>
            <a:ext cx="971741"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rtlCol="0">
            <a:spAutoFit/>
          </a:bodyPr>
          <a:lstStyle>
            <a:defPPr>
              <a:defRPr lang="en-US"/>
            </a:defPPr>
            <a:lvl1pPr marL="0" algn="l" defTabSz="1018228" rtl="0" eaLnBrk="1" latinLnBrk="0" hangingPunct="1">
              <a:defRPr sz="2000" kern="1200">
                <a:solidFill>
                  <a:schemeClr val="tx1"/>
                </a:solidFill>
                <a:latin typeface="+mn-lt"/>
                <a:ea typeface="+mn-ea"/>
                <a:cs typeface="+mn-cs"/>
              </a:defRPr>
            </a:lvl1pPr>
            <a:lvl2pPr marL="509115" algn="l" defTabSz="1018228" rtl="0" eaLnBrk="1" latinLnBrk="0" hangingPunct="1">
              <a:defRPr sz="2000" kern="1200">
                <a:solidFill>
                  <a:schemeClr val="tx1"/>
                </a:solidFill>
                <a:latin typeface="+mn-lt"/>
                <a:ea typeface="+mn-ea"/>
                <a:cs typeface="+mn-cs"/>
              </a:defRPr>
            </a:lvl2pPr>
            <a:lvl3pPr marL="1018228" algn="l" defTabSz="1018228" rtl="0" eaLnBrk="1" latinLnBrk="0" hangingPunct="1">
              <a:defRPr sz="2000" kern="1200">
                <a:solidFill>
                  <a:schemeClr val="tx1"/>
                </a:solidFill>
                <a:latin typeface="+mn-lt"/>
                <a:ea typeface="+mn-ea"/>
                <a:cs typeface="+mn-cs"/>
              </a:defRPr>
            </a:lvl3pPr>
            <a:lvl4pPr marL="1527344" algn="l" defTabSz="1018228" rtl="0" eaLnBrk="1" latinLnBrk="0" hangingPunct="1">
              <a:defRPr sz="2000" kern="1200">
                <a:solidFill>
                  <a:schemeClr val="tx1"/>
                </a:solidFill>
                <a:latin typeface="+mn-lt"/>
                <a:ea typeface="+mn-ea"/>
                <a:cs typeface="+mn-cs"/>
              </a:defRPr>
            </a:lvl4pPr>
            <a:lvl5pPr marL="2036458" algn="l" defTabSz="1018228" rtl="0" eaLnBrk="1" latinLnBrk="0" hangingPunct="1">
              <a:defRPr sz="2000" kern="1200">
                <a:solidFill>
                  <a:schemeClr val="tx1"/>
                </a:solidFill>
                <a:latin typeface="+mn-lt"/>
                <a:ea typeface="+mn-ea"/>
                <a:cs typeface="+mn-cs"/>
              </a:defRPr>
            </a:lvl5pPr>
            <a:lvl6pPr marL="2545574" algn="l" defTabSz="1018228" rtl="0" eaLnBrk="1" latinLnBrk="0" hangingPunct="1">
              <a:defRPr sz="2000" kern="1200">
                <a:solidFill>
                  <a:schemeClr val="tx1"/>
                </a:solidFill>
                <a:latin typeface="+mn-lt"/>
                <a:ea typeface="+mn-ea"/>
                <a:cs typeface="+mn-cs"/>
              </a:defRPr>
            </a:lvl6pPr>
            <a:lvl7pPr marL="3054686" algn="l" defTabSz="1018228" rtl="0" eaLnBrk="1" latinLnBrk="0" hangingPunct="1">
              <a:defRPr sz="2000" kern="1200">
                <a:solidFill>
                  <a:schemeClr val="tx1"/>
                </a:solidFill>
                <a:latin typeface="+mn-lt"/>
                <a:ea typeface="+mn-ea"/>
                <a:cs typeface="+mn-cs"/>
              </a:defRPr>
            </a:lvl7pPr>
            <a:lvl8pPr marL="3563802" algn="l" defTabSz="1018228" rtl="0" eaLnBrk="1" latinLnBrk="0" hangingPunct="1">
              <a:defRPr sz="2000" kern="1200">
                <a:solidFill>
                  <a:schemeClr val="tx1"/>
                </a:solidFill>
                <a:latin typeface="+mn-lt"/>
                <a:ea typeface="+mn-ea"/>
                <a:cs typeface="+mn-cs"/>
              </a:defRPr>
            </a:lvl8pPr>
            <a:lvl9pPr marL="4072914" algn="l" defTabSz="1018228" rtl="0" eaLnBrk="1" latinLnBrk="0" hangingPunct="1">
              <a:defRPr sz="2000" kern="1200">
                <a:solidFill>
                  <a:schemeClr val="tx1"/>
                </a:solidFill>
                <a:latin typeface="+mn-lt"/>
                <a:ea typeface="+mn-ea"/>
                <a:cs typeface="+mn-cs"/>
              </a:defRPr>
            </a:lvl9pPr>
          </a:lstStyle>
          <a:p>
            <a:pPr algn="ctr" defTabSz="914400" fontAlgn="base">
              <a:spcBef>
                <a:spcPct val="0"/>
              </a:spcBef>
              <a:spcAft>
                <a:spcPts val="600"/>
              </a:spcAft>
            </a:pPr>
            <a:r>
              <a:rPr lang="en-US" sz="1600" b="1" dirty="0">
                <a:solidFill>
                  <a:srgbClr val="432547"/>
                </a:solidFill>
                <a:latin typeface="Open Sans" panose="020B0606030504020204" pitchFamily="34" charset="0"/>
                <a:ea typeface="Open Sans" panose="020B0606030504020204" pitchFamily="34" charset="0"/>
                <a:cs typeface="Open Sans" panose="020B0606030504020204" pitchFamily="34" charset="0"/>
              </a:rPr>
              <a:t>70%</a:t>
            </a:r>
            <a:br>
              <a:rPr lang="en-US" sz="1600" b="1" dirty="0">
                <a:solidFill>
                  <a:srgbClr val="432547"/>
                </a:solidFill>
                <a:latin typeface="Open Sans" panose="020B0606030504020204" pitchFamily="34" charset="0"/>
                <a:ea typeface="Open Sans" panose="020B0606030504020204" pitchFamily="34" charset="0"/>
                <a:cs typeface="Open Sans" panose="020B0606030504020204" pitchFamily="34" charset="0"/>
              </a:rPr>
            </a:br>
            <a:r>
              <a:rPr lang="en-US" sz="10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US</a:t>
            </a:r>
            <a:endParaRPr lang="en-US" sz="1600" b="1" dirty="0">
              <a:solidFill>
                <a:srgbClr val="432547"/>
              </a:solidFill>
              <a:latin typeface="Open Sans" panose="020B0606030504020204" pitchFamily="34" charset="0"/>
              <a:ea typeface="Open Sans" panose="020B0606030504020204" pitchFamily="34" charset="0"/>
              <a:cs typeface="Open Sans" panose="020B0606030504020204" pitchFamily="34" charset="0"/>
            </a:endParaRPr>
          </a:p>
          <a:p>
            <a:pPr algn="ctr" defTabSz="914400" fontAlgn="base">
              <a:spcBef>
                <a:spcPct val="0"/>
              </a:spcBef>
              <a:spcAft>
                <a:spcPts val="600"/>
              </a:spcAft>
            </a:pPr>
            <a:r>
              <a:rPr lang="en-US" sz="1600" b="1" dirty="0">
                <a:solidFill>
                  <a:srgbClr val="98709C"/>
                </a:solidFill>
                <a:latin typeface="Open Sans" panose="020B0606030504020204" pitchFamily="34" charset="0"/>
                <a:ea typeface="Open Sans" panose="020B0606030504020204" pitchFamily="34" charset="0"/>
                <a:cs typeface="Open Sans" panose="020B0606030504020204" pitchFamily="34" charset="0"/>
              </a:rPr>
              <a:t>30%</a:t>
            </a:r>
            <a:br>
              <a:rPr lang="en-US" sz="1600" b="1" dirty="0">
                <a:solidFill>
                  <a:srgbClr val="98709C"/>
                </a:solidFill>
                <a:latin typeface="Open Sans" panose="020B0606030504020204" pitchFamily="34" charset="0"/>
                <a:ea typeface="Open Sans" panose="020B0606030504020204" pitchFamily="34" charset="0"/>
                <a:cs typeface="Open Sans" panose="020B0606030504020204" pitchFamily="34" charset="0"/>
              </a:rPr>
            </a:br>
            <a:r>
              <a:rPr lang="en-US" sz="10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Global ex US</a:t>
            </a:r>
            <a:endParaRPr lang="en-US" sz="1600" b="1" dirty="0">
              <a:solidFill>
                <a:srgbClr val="98709C"/>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TextBox 10">
            <a:extLst>
              <a:ext uri="{FF2B5EF4-FFF2-40B4-BE49-F238E27FC236}">
                <a16:creationId xmlns:a16="http://schemas.microsoft.com/office/drawing/2014/main" id="{9E9EDCE1-DEA3-FFC2-F526-ABBEF1F1C530}"/>
              </a:ext>
            </a:extLst>
          </p:cNvPr>
          <p:cNvSpPr txBox="1"/>
          <p:nvPr/>
        </p:nvSpPr>
        <p:spPr bwMode="auto">
          <a:xfrm>
            <a:off x="2093103" y="4712287"/>
            <a:ext cx="1252537" cy="587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1018228" rtl="0" eaLnBrk="1" latinLnBrk="0" hangingPunct="1">
              <a:defRPr sz="2000" kern="1200">
                <a:solidFill>
                  <a:schemeClr val="tx1"/>
                </a:solidFill>
                <a:latin typeface="+mn-lt"/>
                <a:ea typeface="+mn-ea"/>
                <a:cs typeface="+mn-cs"/>
              </a:defRPr>
            </a:lvl1pPr>
            <a:lvl2pPr marL="509115" algn="l" defTabSz="1018228" rtl="0" eaLnBrk="1" latinLnBrk="0" hangingPunct="1">
              <a:defRPr sz="2000" kern="1200">
                <a:solidFill>
                  <a:schemeClr val="tx1"/>
                </a:solidFill>
                <a:latin typeface="+mn-lt"/>
                <a:ea typeface="+mn-ea"/>
                <a:cs typeface="+mn-cs"/>
              </a:defRPr>
            </a:lvl2pPr>
            <a:lvl3pPr marL="1018228" algn="l" defTabSz="1018228" rtl="0" eaLnBrk="1" latinLnBrk="0" hangingPunct="1">
              <a:defRPr sz="2000" kern="1200">
                <a:solidFill>
                  <a:schemeClr val="tx1"/>
                </a:solidFill>
                <a:latin typeface="+mn-lt"/>
                <a:ea typeface="+mn-ea"/>
                <a:cs typeface="+mn-cs"/>
              </a:defRPr>
            </a:lvl3pPr>
            <a:lvl4pPr marL="1527344" algn="l" defTabSz="1018228" rtl="0" eaLnBrk="1" latinLnBrk="0" hangingPunct="1">
              <a:defRPr sz="2000" kern="1200">
                <a:solidFill>
                  <a:schemeClr val="tx1"/>
                </a:solidFill>
                <a:latin typeface="+mn-lt"/>
                <a:ea typeface="+mn-ea"/>
                <a:cs typeface="+mn-cs"/>
              </a:defRPr>
            </a:lvl4pPr>
            <a:lvl5pPr marL="2036458" algn="l" defTabSz="1018228" rtl="0" eaLnBrk="1" latinLnBrk="0" hangingPunct="1">
              <a:defRPr sz="2000" kern="1200">
                <a:solidFill>
                  <a:schemeClr val="tx1"/>
                </a:solidFill>
                <a:latin typeface="+mn-lt"/>
                <a:ea typeface="+mn-ea"/>
                <a:cs typeface="+mn-cs"/>
              </a:defRPr>
            </a:lvl5pPr>
            <a:lvl6pPr marL="2545574" algn="l" defTabSz="1018228" rtl="0" eaLnBrk="1" latinLnBrk="0" hangingPunct="1">
              <a:defRPr sz="2000" kern="1200">
                <a:solidFill>
                  <a:schemeClr val="tx1"/>
                </a:solidFill>
                <a:latin typeface="+mn-lt"/>
                <a:ea typeface="+mn-ea"/>
                <a:cs typeface="+mn-cs"/>
              </a:defRPr>
            </a:lvl6pPr>
            <a:lvl7pPr marL="3054686" algn="l" defTabSz="1018228" rtl="0" eaLnBrk="1" latinLnBrk="0" hangingPunct="1">
              <a:defRPr sz="2000" kern="1200">
                <a:solidFill>
                  <a:schemeClr val="tx1"/>
                </a:solidFill>
                <a:latin typeface="+mn-lt"/>
                <a:ea typeface="+mn-ea"/>
                <a:cs typeface="+mn-cs"/>
              </a:defRPr>
            </a:lvl7pPr>
            <a:lvl8pPr marL="3563802" algn="l" defTabSz="1018228" rtl="0" eaLnBrk="1" latinLnBrk="0" hangingPunct="1">
              <a:defRPr sz="2000" kern="1200">
                <a:solidFill>
                  <a:schemeClr val="tx1"/>
                </a:solidFill>
                <a:latin typeface="+mn-lt"/>
                <a:ea typeface="+mn-ea"/>
                <a:cs typeface="+mn-cs"/>
              </a:defRPr>
            </a:lvl8pPr>
            <a:lvl9pPr marL="4072914" algn="l" defTabSz="1018228" rtl="0" eaLnBrk="1" latinLnBrk="0" hangingPunct="1">
              <a:defRPr sz="2000" kern="1200">
                <a:solidFill>
                  <a:schemeClr val="tx1"/>
                </a:solidFill>
                <a:latin typeface="+mn-lt"/>
                <a:ea typeface="+mn-ea"/>
                <a:cs typeface="+mn-cs"/>
              </a:defRPr>
            </a:lvl9pPr>
          </a:lstStyle>
          <a:p>
            <a:pPr>
              <a:lnSpc>
                <a:spcPct val="110000"/>
              </a:lnSpc>
            </a:pPr>
            <a:r>
              <a:rPr lang="en-US" sz="1000" b="1" dirty="0">
                <a:solidFill>
                  <a:srgbClr val="432547"/>
                </a:solidFill>
                <a:latin typeface="Open Sans" panose="020B0606030504020204" pitchFamily="34" charset="0"/>
                <a:ea typeface="Open Sans" panose="020B0606030504020204" pitchFamily="34" charset="0"/>
                <a:cs typeface="Open Sans" panose="020B0606030504020204" pitchFamily="34" charset="0"/>
              </a:rPr>
              <a:t>US</a:t>
            </a:r>
          </a:p>
          <a:p>
            <a:pPr>
              <a:lnSpc>
                <a:spcPct val="110000"/>
              </a:lnSpc>
            </a:pPr>
            <a:r>
              <a:rPr lang="en-US" sz="1000" dirty="0">
                <a:latin typeface="Open Sans" panose="020B0606030504020204" pitchFamily="34" charset="0"/>
                <a:ea typeface="Open Sans" panose="020B0606030504020204" pitchFamily="34" charset="0"/>
                <a:cs typeface="Open Sans" panose="020B0606030504020204" pitchFamily="34" charset="0"/>
              </a:rPr>
              <a:t>$1,107 billion</a:t>
            </a:r>
            <a:br>
              <a:rPr lang="en-US" sz="1000" dirty="0">
                <a:latin typeface="Open Sans" panose="020B0606030504020204" pitchFamily="34" charset="0"/>
                <a:ea typeface="Open Sans" panose="020B0606030504020204" pitchFamily="34" charset="0"/>
                <a:cs typeface="Open Sans" panose="020B0606030504020204" pitchFamily="34" charset="0"/>
              </a:rPr>
            </a:br>
            <a:r>
              <a:rPr lang="en-US" sz="1000" dirty="0">
                <a:latin typeface="Open Sans" panose="020B0606030504020204" pitchFamily="34" charset="0"/>
                <a:ea typeface="Open Sans" panose="020B0606030504020204" pitchFamily="34" charset="0"/>
                <a:cs typeface="Open Sans" panose="020B0606030504020204" pitchFamily="34" charset="0"/>
              </a:rPr>
              <a:t>100 REITs</a:t>
            </a:r>
          </a:p>
        </p:txBody>
      </p:sp>
      <p:sp>
        <p:nvSpPr>
          <p:cNvPr id="12" name="TextBox 11">
            <a:extLst>
              <a:ext uri="{FF2B5EF4-FFF2-40B4-BE49-F238E27FC236}">
                <a16:creationId xmlns:a16="http://schemas.microsoft.com/office/drawing/2014/main" id="{B205E238-0347-3ADA-0840-ED6F34CE016B}"/>
              </a:ext>
            </a:extLst>
          </p:cNvPr>
          <p:cNvSpPr txBox="1"/>
          <p:nvPr/>
        </p:nvSpPr>
        <p:spPr bwMode="auto">
          <a:xfrm>
            <a:off x="2093103" y="5410652"/>
            <a:ext cx="1471612" cy="756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1018228" rtl="0" eaLnBrk="1" latinLnBrk="0" hangingPunct="1">
              <a:defRPr sz="2000" kern="1200">
                <a:solidFill>
                  <a:schemeClr val="tx1"/>
                </a:solidFill>
                <a:latin typeface="+mn-lt"/>
                <a:ea typeface="+mn-ea"/>
                <a:cs typeface="+mn-cs"/>
              </a:defRPr>
            </a:lvl1pPr>
            <a:lvl2pPr marL="509115" algn="l" defTabSz="1018228" rtl="0" eaLnBrk="1" latinLnBrk="0" hangingPunct="1">
              <a:defRPr sz="2000" kern="1200">
                <a:solidFill>
                  <a:schemeClr val="tx1"/>
                </a:solidFill>
                <a:latin typeface="+mn-lt"/>
                <a:ea typeface="+mn-ea"/>
                <a:cs typeface="+mn-cs"/>
              </a:defRPr>
            </a:lvl2pPr>
            <a:lvl3pPr marL="1018228" algn="l" defTabSz="1018228" rtl="0" eaLnBrk="1" latinLnBrk="0" hangingPunct="1">
              <a:defRPr sz="2000" kern="1200">
                <a:solidFill>
                  <a:schemeClr val="tx1"/>
                </a:solidFill>
                <a:latin typeface="+mn-lt"/>
                <a:ea typeface="+mn-ea"/>
                <a:cs typeface="+mn-cs"/>
              </a:defRPr>
            </a:lvl3pPr>
            <a:lvl4pPr marL="1527344" algn="l" defTabSz="1018228" rtl="0" eaLnBrk="1" latinLnBrk="0" hangingPunct="1">
              <a:defRPr sz="2000" kern="1200">
                <a:solidFill>
                  <a:schemeClr val="tx1"/>
                </a:solidFill>
                <a:latin typeface="+mn-lt"/>
                <a:ea typeface="+mn-ea"/>
                <a:cs typeface="+mn-cs"/>
              </a:defRPr>
            </a:lvl4pPr>
            <a:lvl5pPr marL="2036458" algn="l" defTabSz="1018228" rtl="0" eaLnBrk="1" latinLnBrk="0" hangingPunct="1">
              <a:defRPr sz="2000" kern="1200">
                <a:solidFill>
                  <a:schemeClr val="tx1"/>
                </a:solidFill>
                <a:latin typeface="+mn-lt"/>
                <a:ea typeface="+mn-ea"/>
                <a:cs typeface="+mn-cs"/>
              </a:defRPr>
            </a:lvl5pPr>
            <a:lvl6pPr marL="2545574" algn="l" defTabSz="1018228" rtl="0" eaLnBrk="1" latinLnBrk="0" hangingPunct="1">
              <a:defRPr sz="2000" kern="1200">
                <a:solidFill>
                  <a:schemeClr val="tx1"/>
                </a:solidFill>
                <a:latin typeface="+mn-lt"/>
                <a:ea typeface="+mn-ea"/>
                <a:cs typeface="+mn-cs"/>
              </a:defRPr>
            </a:lvl6pPr>
            <a:lvl7pPr marL="3054686" algn="l" defTabSz="1018228" rtl="0" eaLnBrk="1" latinLnBrk="0" hangingPunct="1">
              <a:defRPr sz="2000" kern="1200">
                <a:solidFill>
                  <a:schemeClr val="tx1"/>
                </a:solidFill>
                <a:latin typeface="+mn-lt"/>
                <a:ea typeface="+mn-ea"/>
                <a:cs typeface="+mn-cs"/>
              </a:defRPr>
            </a:lvl7pPr>
            <a:lvl8pPr marL="3563802" algn="l" defTabSz="1018228" rtl="0" eaLnBrk="1" latinLnBrk="0" hangingPunct="1">
              <a:defRPr sz="2000" kern="1200">
                <a:solidFill>
                  <a:schemeClr val="tx1"/>
                </a:solidFill>
                <a:latin typeface="+mn-lt"/>
                <a:ea typeface="+mn-ea"/>
                <a:cs typeface="+mn-cs"/>
              </a:defRPr>
            </a:lvl8pPr>
            <a:lvl9pPr marL="4072914" algn="l" defTabSz="1018228" rtl="0" eaLnBrk="1" latinLnBrk="0" hangingPunct="1">
              <a:defRPr sz="2000" kern="1200">
                <a:solidFill>
                  <a:schemeClr val="tx1"/>
                </a:solidFill>
                <a:latin typeface="+mn-lt"/>
                <a:ea typeface="+mn-ea"/>
                <a:cs typeface="+mn-cs"/>
              </a:defRPr>
            </a:lvl9pPr>
          </a:lstStyle>
          <a:p>
            <a:pPr>
              <a:lnSpc>
                <a:spcPct val="110000"/>
              </a:lnSpc>
            </a:pPr>
            <a:r>
              <a:rPr lang="en-US" sz="1000" b="1" dirty="0">
                <a:solidFill>
                  <a:srgbClr val="98709C"/>
                </a:solidFill>
                <a:latin typeface="Open Sans" panose="020B0606030504020204" pitchFamily="34" charset="0"/>
                <a:ea typeface="Open Sans" panose="020B0606030504020204" pitchFamily="34" charset="0"/>
                <a:cs typeface="Open Sans" panose="020B0606030504020204" pitchFamily="34" charset="0"/>
              </a:rPr>
              <a:t>Global ex US</a:t>
            </a:r>
          </a:p>
          <a:p>
            <a:pPr>
              <a:lnSpc>
                <a:spcPct val="110000"/>
              </a:lnSpc>
            </a:pPr>
            <a:r>
              <a:rPr lang="en-US" sz="1000" dirty="0">
                <a:latin typeface="Open Sans" panose="020B0606030504020204" pitchFamily="34" charset="0"/>
                <a:ea typeface="Open Sans" panose="020B0606030504020204" pitchFamily="34" charset="0"/>
                <a:cs typeface="Open Sans" panose="020B0606030504020204" pitchFamily="34" charset="0"/>
              </a:rPr>
              <a:t>$467 billion</a:t>
            </a:r>
            <a:br>
              <a:rPr lang="en-US" sz="1000" dirty="0">
                <a:latin typeface="Open Sans" panose="020B0606030504020204" pitchFamily="34" charset="0"/>
                <a:ea typeface="Open Sans" panose="020B0606030504020204" pitchFamily="34" charset="0"/>
                <a:cs typeface="Open Sans" panose="020B0606030504020204" pitchFamily="34" charset="0"/>
              </a:rPr>
            </a:br>
            <a:r>
              <a:rPr lang="en-US" sz="1000" dirty="0">
                <a:latin typeface="Open Sans" panose="020B0606030504020204" pitchFamily="34" charset="0"/>
                <a:ea typeface="Open Sans" panose="020B0606030504020204" pitchFamily="34" charset="0"/>
                <a:cs typeface="Open Sans" panose="020B0606030504020204" pitchFamily="34" charset="0"/>
              </a:rPr>
              <a:t>277 REITs</a:t>
            </a:r>
            <a:br>
              <a:rPr lang="en-US" sz="1000" dirty="0">
                <a:latin typeface="Open Sans" panose="020B0606030504020204" pitchFamily="34" charset="0"/>
                <a:ea typeface="Open Sans" panose="020B0606030504020204" pitchFamily="34" charset="0"/>
                <a:cs typeface="Open Sans" panose="020B0606030504020204" pitchFamily="34" charset="0"/>
              </a:rPr>
            </a:br>
            <a:r>
              <a:rPr lang="en-US" sz="1000" dirty="0">
                <a:latin typeface="Open Sans" panose="020B0606030504020204" pitchFamily="34" charset="0"/>
                <a:ea typeface="Open Sans" panose="020B0606030504020204" pitchFamily="34" charset="0"/>
                <a:cs typeface="Open Sans" panose="020B0606030504020204" pitchFamily="34" charset="0"/>
              </a:rPr>
              <a:t>(26 other countries)</a:t>
            </a:r>
          </a:p>
        </p:txBody>
      </p:sp>
      <p:sp>
        <p:nvSpPr>
          <p:cNvPr id="13" name="TextBox 12">
            <a:extLst>
              <a:ext uri="{FF2B5EF4-FFF2-40B4-BE49-F238E27FC236}">
                <a16:creationId xmlns:a16="http://schemas.microsoft.com/office/drawing/2014/main" id="{792047D6-2E70-1F9D-FF19-219F963C63FE}"/>
              </a:ext>
            </a:extLst>
          </p:cNvPr>
          <p:cNvSpPr txBox="1"/>
          <p:nvPr/>
        </p:nvSpPr>
        <p:spPr bwMode="auto">
          <a:xfrm>
            <a:off x="525456" y="4371211"/>
            <a:ext cx="276225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rtlCol="0">
            <a:spAutoFit/>
          </a:bodyPr>
          <a:lstStyle>
            <a:defPPr>
              <a:defRPr lang="en-US"/>
            </a:defPPr>
            <a:lvl1pPr marL="0" algn="l" defTabSz="1018228" rtl="0" eaLnBrk="1" latinLnBrk="0" hangingPunct="1">
              <a:defRPr sz="2000" kern="1200">
                <a:solidFill>
                  <a:schemeClr val="tx1"/>
                </a:solidFill>
                <a:latin typeface="+mn-lt"/>
                <a:ea typeface="+mn-ea"/>
                <a:cs typeface="+mn-cs"/>
              </a:defRPr>
            </a:lvl1pPr>
            <a:lvl2pPr marL="509115" algn="l" defTabSz="1018228" rtl="0" eaLnBrk="1" latinLnBrk="0" hangingPunct="1">
              <a:defRPr sz="2000" kern="1200">
                <a:solidFill>
                  <a:schemeClr val="tx1"/>
                </a:solidFill>
                <a:latin typeface="+mn-lt"/>
                <a:ea typeface="+mn-ea"/>
                <a:cs typeface="+mn-cs"/>
              </a:defRPr>
            </a:lvl2pPr>
            <a:lvl3pPr marL="1018228" algn="l" defTabSz="1018228" rtl="0" eaLnBrk="1" latinLnBrk="0" hangingPunct="1">
              <a:defRPr sz="2000" kern="1200">
                <a:solidFill>
                  <a:schemeClr val="tx1"/>
                </a:solidFill>
                <a:latin typeface="+mn-lt"/>
                <a:ea typeface="+mn-ea"/>
                <a:cs typeface="+mn-cs"/>
              </a:defRPr>
            </a:lvl3pPr>
            <a:lvl4pPr marL="1527344" algn="l" defTabSz="1018228" rtl="0" eaLnBrk="1" latinLnBrk="0" hangingPunct="1">
              <a:defRPr sz="2000" kern="1200">
                <a:solidFill>
                  <a:schemeClr val="tx1"/>
                </a:solidFill>
                <a:latin typeface="+mn-lt"/>
                <a:ea typeface="+mn-ea"/>
                <a:cs typeface="+mn-cs"/>
              </a:defRPr>
            </a:lvl4pPr>
            <a:lvl5pPr marL="2036458" algn="l" defTabSz="1018228" rtl="0" eaLnBrk="1" latinLnBrk="0" hangingPunct="1">
              <a:defRPr sz="2000" kern="1200">
                <a:solidFill>
                  <a:schemeClr val="tx1"/>
                </a:solidFill>
                <a:latin typeface="+mn-lt"/>
                <a:ea typeface="+mn-ea"/>
                <a:cs typeface="+mn-cs"/>
              </a:defRPr>
            </a:lvl5pPr>
            <a:lvl6pPr marL="2545574" algn="l" defTabSz="1018228" rtl="0" eaLnBrk="1" latinLnBrk="0" hangingPunct="1">
              <a:defRPr sz="2000" kern="1200">
                <a:solidFill>
                  <a:schemeClr val="tx1"/>
                </a:solidFill>
                <a:latin typeface="+mn-lt"/>
                <a:ea typeface="+mn-ea"/>
                <a:cs typeface="+mn-cs"/>
              </a:defRPr>
            </a:lvl6pPr>
            <a:lvl7pPr marL="3054686" algn="l" defTabSz="1018228" rtl="0" eaLnBrk="1" latinLnBrk="0" hangingPunct="1">
              <a:defRPr sz="2000" kern="1200">
                <a:solidFill>
                  <a:schemeClr val="tx1"/>
                </a:solidFill>
                <a:latin typeface="+mn-lt"/>
                <a:ea typeface="+mn-ea"/>
                <a:cs typeface="+mn-cs"/>
              </a:defRPr>
            </a:lvl7pPr>
            <a:lvl8pPr marL="3563802" algn="l" defTabSz="1018228" rtl="0" eaLnBrk="1" latinLnBrk="0" hangingPunct="1">
              <a:defRPr sz="2000" kern="1200">
                <a:solidFill>
                  <a:schemeClr val="tx1"/>
                </a:solidFill>
                <a:latin typeface="+mn-lt"/>
                <a:ea typeface="+mn-ea"/>
                <a:cs typeface="+mn-cs"/>
              </a:defRPr>
            </a:lvl8pPr>
            <a:lvl9pPr marL="4072914" algn="l" defTabSz="1018228" rtl="0" eaLnBrk="1" latinLnBrk="0" hangingPunct="1">
              <a:defRPr sz="2000" kern="1200">
                <a:solidFill>
                  <a:schemeClr val="tx1"/>
                </a:solidFill>
                <a:latin typeface="+mn-lt"/>
                <a:ea typeface="+mn-ea"/>
                <a:cs typeface="+mn-cs"/>
              </a:defRPr>
            </a:lvl9pPr>
          </a:lstStyle>
          <a:p>
            <a:pPr algn="l" defTabSz="914400" fontAlgn="base">
              <a:spcBef>
                <a:spcPct val="0"/>
              </a:spcBef>
              <a:spcAft>
                <a:spcPct val="0"/>
              </a:spcAft>
            </a:pPr>
            <a:r>
              <a:rPr lang="en-US" sz="1050" b="1">
                <a:latin typeface="Open Sans" panose="020B0606030504020204" pitchFamily="34" charset="0"/>
                <a:ea typeface="Open Sans" panose="020B0606030504020204" pitchFamily="34" charset="0"/>
                <a:cs typeface="Open Sans" panose="020B0606030504020204" pitchFamily="34" charset="0"/>
              </a:rPr>
              <a:t>Total Value of REIT Stocks</a:t>
            </a:r>
          </a:p>
        </p:txBody>
      </p:sp>
      <p:sp>
        <p:nvSpPr>
          <p:cNvPr id="14" name="TextBox 13">
            <a:extLst>
              <a:ext uri="{FF2B5EF4-FFF2-40B4-BE49-F238E27FC236}">
                <a16:creationId xmlns:a16="http://schemas.microsoft.com/office/drawing/2014/main" id="{7C5C9F71-EE8B-42FD-6A7A-1C657C0A5341}"/>
              </a:ext>
            </a:extLst>
          </p:cNvPr>
          <p:cNvSpPr txBox="1"/>
          <p:nvPr/>
        </p:nvSpPr>
        <p:spPr bwMode="auto">
          <a:xfrm>
            <a:off x="4301318" y="4375210"/>
            <a:ext cx="276225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rtlCol="0">
            <a:spAutoFit/>
          </a:bodyPr>
          <a:lstStyle>
            <a:defPPr>
              <a:defRPr lang="en-US"/>
            </a:defPPr>
            <a:lvl1pPr marL="0" algn="l" defTabSz="1018228" rtl="0" eaLnBrk="1" latinLnBrk="0" hangingPunct="1">
              <a:defRPr sz="2000" kern="1200">
                <a:solidFill>
                  <a:schemeClr val="tx1"/>
                </a:solidFill>
                <a:latin typeface="+mn-lt"/>
                <a:ea typeface="+mn-ea"/>
                <a:cs typeface="+mn-cs"/>
              </a:defRPr>
            </a:lvl1pPr>
            <a:lvl2pPr marL="509115" algn="l" defTabSz="1018228" rtl="0" eaLnBrk="1" latinLnBrk="0" hangingPunct="1">
              <a:defRPr sz="2000" kern="1200">
                <a:solidFill>
                  <a:schemeClr val="tx1"/>
                </a:solidFill>
                <a:latin typeface="+mn-lt"/>
                <a:ea typeface="+mn-ea"/>
                <a:cs typeface="+mn-cs"/>
              </a:defRPr>
            </a:lvl2pPr>
            <a:lvl3pPr marL="1018228" algn="l" defTabSz="1018228" rtl="0" eaLnBrk="1" latinLnBrk="0" hangingPunct="1">
              <a:defRPr sz="2000" kern="1200">
                <a:solidFill>
                  <a:schemeClr val="tx1"/>
                </a:solidFill>
                <a:latin typeface="+mn-lt"/>
                <a:ea typeface="+mn-ea"/>
                <a:cs typeface="+mn-cs"/>
              </a:defRPr>
            </a:lvl3pPr>
            <a:lvl4pPr marL="1527344" algn="l" defTabSz="1018228" rtl="0" eaLnBrk="1" latinLnBrk="0" hangingPunct="1">
              <a:defRPr sz="2000" kern="1200">
                <a:solidFill>
                  <a:schemeClr val="tx1"/>
                </a:solidFill>
                <a:latin typeface="+mn-lt"/>
                <a:ea typeface="+mn-ea"/>
                <a:cs typeface="+mn-cs"/>
              </a:defRPr>
            </a:lvl4pPr>
            <a:lvl5pPr marL="2036458" algn="l" defTabSz="1018228" rtl="0" eaLnBrk="1" latinLnBrk="0" hangingPunct="1">
              <a:defRPr sz="2000" kern="1200">
                <a:solidFill>
                  <a:schemeClr val="tx1"/>
                </a:solidFill>
                <a:latin typeface="+mn-lt"/>
                <a:ea typeface="+mn-ea"/>
                <a:cs typeface="+mn-cs"/>
              </a:defRPr>
            </a:lvl5pPr>
            <a:lvl6pPr marL="2545574" algn="l" defTabSz="1018228" rtl="0" eaLnBrk="1" latinLnBrk="0" hangingPunct="1">
              <a:defRPr sz="2000" kern="1200">
                <a:solidFill>
                  <a:schemeClr val="tx1"/>
                </a:solidFill>
                <a:latin typeface="+mn-lt"/>
                <a:ea typeface="+mn-ea"/>
                <a:cs typeface="+mn-cs"/>
              </a:defRPr>
            </a:lvl6pPr>
            <a:lvl7pPr marL="3054686" algn="l" defTabSz="1018228" rtl="0" eaLnBrk="1" latinLnBrk="0" hangingPunct="1">
              <a:defRPr sz="2000" kern="1200">
                <a:solidFill>
                  <a:schemeClr val="tx1"/>
                </a:solidFill>
                <a:latin typeface="+mn-lt"/>
                <a:ea typeface="+mn-ea"/>
                <a:cs typeface="+mn-cs"/>
              </a:defRPr>
            </a:lvl7pPr>
            <a:lvl8pPr marL="3563802" algn="l" defTabSz="1018228" rtl="0" eaLnBrk="1" latinLnBrk="0" hangingPunct="1">
              <a:defRPr sz="2000" kern="1200">
                <a:solidFill>
                  <a:schemeClr val="tx1"/>
                </a:solidFill>
                <a:latin typeface="+mn-lt"/>
                <a:ea typeface="+mn-ea"/>
                <a:cs typeface="+mn-cs"/>
              </a:defRPr>
            </a:lvl8pPr>
            <a:lvl9pPr marL="4072914" algn="l" defTabSz="1018228" rtl="0" eaLnBrk="1" latinLnBrk="0" hangingPunct="1">
              <a:defRPr sz="2000" kern="1200">
                <a:solidFill>
                  <a:schemeClr val="tx1"/>
                </a:solidFill>
                <a:latin typeface="+mn-lt"/>
                <a:ea typeface="+mn-ea"/>
                <a:cs typeface="+mn-cs"/>
              </a:defRPr>
            </a:lvl9pPr>
          </a:lstStyle>
          <a:p>
            <a:pPr algn="l" defTabSz="914400" fontAlgn="base">
              <a:spcBef>
                <a:spcPct val="0"/>
              </a:spcBef>
              <a:spcAft>
                <a:spcPct val="0"/>
              </a:spcAft>
            </a:pPr>
            <a:r>
              <a:rPr lang="en-US" sz="1050" b="1" dirty="0">
                <a:latin typeface="Open Sans" panose="020B0606030504020204" pitchFamily="34" charset="0"/>
                <a:ea typeface="Open Sans" panose="020B0606030504020204" pitchFamily="34" charset="0"/>
                <a:cs typeface="Open Sans" panose="020B0606030504020204" pitchFamily="34" charset="0"/>
              </a:rPr>
              <a:t>Periodic Returns (%)</a:t>
            </a:r>
          </a:p>
        </p:txBody>
      </p:sp>
      <p:sp>
        <p:nvSpPr>
          <p:cNvPr id="15" name="TextBox 14">
            <a:extLst>
              <a:ext uri="{FF2B5EF4-FFF2-40B4-BE49-F238E27FC236}">
                <a16:creationId xmlns:a16="http://schemas.microsoft.com/office/drawing/2014/main" id="{A77FA8B1-A836-8DD1-F785-D95B66A9DD79}"/>
              </a:ext>
            </a:extLst>
          </p:cNvPr>
          <p:cNvSpPr txBox="1"/>
          <p:nvPr/>
        </p:nvSpPr>
        <p:spPr bwMode="auto">
          <a:xfrm>
            <a:off x="4289945" y="2047854"/>
            <a:ext cx="276225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rtlCol="0">
            <a:spAutoFit/>
          </a:bodyPr>
          <a:lstStyle>
            <a:defPPr>
              <a:defRPr lang="en-US"/>
            </a:defPPr>
            <a:lvl1pPr marL="0" algn="l" defTabSz="1018228" rtl="0" eaLnBrk="1" latinLnBrk="0" hangingPunct="1">
              <a:defRPr sz="2000" kern="1200">
                <a:solidFill>
                  <a:schemeClr val="tx1"/>
                </a:solidFill>
                <a:latin typeface="+mn-lt"/>
                <a:ea typeface="+mn-ea"/>
                <a:cs typeface="+mn-cs"/>
              </a:defRPr>
            </a:lvl1pPr>
            <a:lvl2pPr marL="509115" algn="l" defTabSz="1018228" rtl="0" eaLnBrk="1" latinLnBrk="0" hangingPunct="1">
              <a:defRPr sz="2000" kern="1200">
                <a:solidFill>
                  <a:schemeClr val="tx1"/>
                </a:solidFill>
                <a:latin typeface="+mn-lt"/>
                <a:ea typeface="+mn-ea"/>
                <a:cs typeface="+mn-cs"/>
              </a:defRPr>
            </a:lvl2pPr>
            <a:lvl3pPr marL="1018228" algn="l" defTabSz="1018228" rtl="0" eaLnBrk="1" latinLnBrk="0" hangingPunct="1">
              <a:defRPr sz="2000" kern="1200">
                <a:solidFill>
                  <a:schemeClr val="tx1"/>
                </a:solidFill>
                <a:latin typeface="+mn-lt"/>
                <a:ea typeface="+mn-ea"/>
                <a:cs typeface="+mn-cs"/>
              </a:defRPr>
            </a:lvl3pPr>
            <a:lvl4pPr marL="1527344" algn="l" defTabSz="1018228" rtl="0" eaLnBrk="1" latinLnBrk="0" hangingPunct="1">
              <a:defRPr sz="2000" kern="1200">
                <a:solidFill>
                  <a:schemeClr val="tx1"/>
                </a:solidFill>
                <a:latin typeface="+mn-lt"/>
                <a:ea typeface="+mn-ea"/>
                <a:cs typeface="+mn-cs"/>
              </a:defRPr>
            </a:lvl4pPr>
            <a:lvl5pPr marL="2036458" algn="l" defTabSz="1018228" rtl="0" eaLnBrk="1" latinLnBrk="0" hangingPunct="1">
              <a:defRPr sz="2000" kern="1200">
                <a:solidFill>
                  <a:schemeClr val="tx1"/>
                </a:solidFill>
                <a:latin typeface="+mn-lt"/>
                <a:ea typeface="+mn-ea"/>
                <a:cs typeface="+mn-cs"/>
              </a:defRPr>
            </a:lvl5pPr>
            <a:lvl6pPr marL="2545574" algn="l" defTabSz="1018228" rtl="0" eaLnBrk="1" latinLnBrk="0" hangingPunct="1">
              <a:defRPr sz="2000" kern="1200">
                <a:solidFill>
                  <a:schemeClr val="tx1"/>
                </a:solidFill>
                <a:latin typeface="+mn-lt"/>
                <a:ea typeface="+mn-ea"/>
                <a:cs typeface="+mn-cs"/>
              </a:defRPr>
            </a:lvl6pPr>
            <a:lvl7pPr marL="3054686" algn="l" defTabSz="1018228" rtl="0" eaLnBrk="1" latinLnBrk="0" hangingPunct="1">
              <a:defRPr sz="2000" kern="1200">
                <a:solidFill>
                  <a:schemeClr val="tx1"/>
                </a:solidFill>
                <a:latin typeface="+mn-lt"/>
                <a:ea typeface="+mn-ea"/>
                <a:cs typeface="+mn-cs"/>
              </a:defRPr>
            </a:lvl7pPr>
            <a:lvl8pPr marL="3563802" algn="l" defTabSz="1018228" rtl="0" eaLnBrk="1" latinLnBrk="0" hangingPunct="1">
              <a:defRPr sz="2000" kern="1200">
                <a:solidFill>
                  <a:schemeClr val="tx1"/>
                </a:solidFill>
                <a:latin typeface="+mn-lt"/>
                <a:ea typeface="+mn-ea"/>
                <a:cs typeface="+mn-cs"/>
              </a:defRPr>
            </a:lvl8pPr>
            <a:lvl9pPr marL="4072914" algn="l" defTabSz="1018228" rtl="0" eaLnBrk="1" latinLnBrk="0" hangingPunct="1">
              <a:defRPr sz="2000" kern="1200">
                <a:solidFill>
                  <a:schemeClr val="tx1"/>
                </a:solidFill>
                <a:latin typeface="+mn-lt"/>
                <a:ea typeface="+mn-ea"/>
                <a:cs typeface="+mn-cs"/>
              </a:defRPr>
            </a:lvl9pPr>
          </a:lstStyle>
          <a:p>
            <a:pPr algn="l" defTabSz="914400" fontAlgn="base">
              <a:spcBef>
                <a:spcPct val="0"/>
              </a:spcBef>
              <a:spcAft>
                <a:spcPct val="0"/>
              </a:spcAft>
            </a:pPr>
            <a:r>
              <a:rPr lang="en-US" sz="1050" b="1">
                <a:latin typeface="Open Sans" panose="020B0606030504020204" pitchFamily="34" charset="0"/>
                <a:ea typeface="Open Sans" panose="020B0606030504020204" pitchFamily="34" charset="0"/>
                <a:cs typeface="Open Sans" panose="020B0606030504020204" pitchFamily="34" charset="0"/>
              </a:rPr>
              <a:t>Ranked Returns (%)</a:t>
            </a:r>
          </a:p>
        </p:txBody>
      </p:sp>
      <p:graphicFrame>
        <p:nvGraphicFramePr>
          <p:cNvPr id="16" name="Table 15">
            <a:extLst>
              <a:ext uri="{FF2B5EF4-FFF2-40B4-BE49-F238E27FC236}">
                <a16:creationId xmlns:a16="http://schemas.microsoft.com/office/drawing/2014/main" id="{63482734-B388-9552-FF52-34672D2C246C}"/>
              </a:ext>
            </a:extLst>
          </p:cNvPr>
          <p:cNvGraphicFramePr>
            <a:graphicFrameLocks noGrp="1"/>
          </p:cNvGraphicFramePr>
          <p:nvPr>
            <p:extLst>
              <p:ext uri="{D42A27DB-BD31-4B8C-83A1-F6EECF244321}">
                <p14:modId xmlns:p14="http://schemas.microsoft.com/office/powerpoint/2010/main" val="1714321029"/>
              </p:ext>
            </p:extLst>
          </p:nvPr>
        </p:nvGraphicFramePr>
        <p:xfrm>
          <a:off x="4347380" y="2385651"/>
          <a:ext cx="1139019" cy="603114"/>
        </p:xfrm>
        <a:graphic>
          <a:graphicData uri="http://schemas.openxmlformats.org/drawingml/2006/table">
            <a:tbl>
              <a:tblPr>
                <a:tableStyleId>{5C22544A-7EE6-4342-B048-85BDC9FD1C3A}</a:tableStyleId>
              </a:tblPr>
              <a:tblGrid>
                <a:gridCol w="1139019">
                  <a:extLst>
                    <a:ext uri="{9D8B030D-6E8A-4147-A177-3AD203B41FA5}">
                      <a16:colId xmlns:a16="http://schemas.microsoft.com/office/drawing/2014/main" val="20000"/>
                    </a:ext>
                  </a:extLst>
                </a:gridCol>
              </a:tblGrid>
              <a:tr h="328794">
                <a:tc>
                  <a:txBody>
                    <a:bodyPr/>
                    <a:lstStyle/>
                    <a:p>
                      <a:pPr algn="l" fontAlgn="b"/>
                      <a:r>
                        <a:rPr lang="en-US" sz="900" b="0" i="0" u="none" strike="noStrike" kern="12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US REITs</a:t>
                      </a:r>
                    </a:p>
                  </a:txBody>
                  <a:tcPr marL="46800" marR="7168" marT="7168" marB="0" anchor="ctr">
                    <a:lnL w="12700" cmpd="sng">
                      <a:noFill/>
                    </a:lnL>
                    <a:lnR w="12700" cmpd="sng">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4320">
                <a:tc>
                  <a:txBody>
                    <a:bodyPr/>
                    <a:lstStyle/>
                    <a:p>
                      <a:pPr algn="l" fontAlgn="b"/>
                      <a:r>
                        <a:rPr lang="en-GB" sz="900" b="0" i="0" u="none" strike="noStrike" kern="12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Global ex US REITs</a:t>
                      </a:r>
                      <a:endParaRPr lang="en-US" sz="900" b="0" i="0" u="none" strike="noStrike" kern="12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46800" marR="7168" marT="7168" marB="0" anchor="ct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aphicFrame>
        <p:nvGraphicFramePr>
          <p:cNvPr id="17" name="Chart 16">
            <a:extLst>
              <a:ext uri="{FF2B5EF4-FFF2-40B4-BE49-F238E27FC236}">
                <a16:creationId xmlns:a16="http://schemas.microsoft.com/office/drawing/2014/main" id="{9B295085-8D67-3A8C-5FCA-97A702608548}"/>
              </a:ext>
            </a:extLst>
          </p:cNvPr>
          <p:cNvGraphicFramePr/>
          <p:nvPr>
            <p:extLst>
              <p:ext uri="{D42A27DB-BD31-4B8C-83A1-F6EECF244321}">
                <p14:modId xmlns:p14="http://schemas.microsoft.com/office/powerpoint/2010/main" val="2912361674"/>
              </p:ext>
            </p:extLst>
          </p:nvPr>
        </p:nvGraphicFramePr>
        <p:xfrm>
          <a:off x="5577840" y="2334835"/>
          <a:ext cx="3868971" cy="77647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988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FFE8CB9B-7CE0-9926-920A-755709B906B9}"/>
              </a:ext>
            </a:extLst>
          </p:cNvPr>
          <p:cNvSpPr>
            <a:spLocks noGrp="1"/>
          </p:cNvSpPr>
          <p:nvPr>
            <p:ph type="title"/>
          </p:nvPr>
        </p:nvSpPr>
        <p:spPr>
          <a:xfrm>
            <a:off x="500831" y="810366"/>
            <a:ext cx="9052560" cy="521864"/>
          </a:xfrm>
        </p:spPr>
        <p:txBody>
          <a:bodyPr/>
          <a:lstStyle/>
          <a:p>
            <a:r>
              <a:rPr lang="en-US" b="1">
                <a:solidFill>
                  <a:srgbClr val="141E25"/>
                </a:solidFill>
                <a:latin typeface="Montserrat" panose="00000500000000000000" pitchFamily="50" charset="0"/>
                <a:ea typeface="Open Sans" panose="020B0606030504020204" pitchFamily="34" charset="0"/>
                <a:cs typeface="Open Sans" panose="020B0606030504020204" pitchFamily="34" charset="0"/>
              </a:rPr>
              <a:t>Quarterly Market Review</a:t>
            </a:r>
          </a:p>
        </p:txBody>
      </p:sp>
      <p:sp>
        <p:nvSpPr>
          <p:cNvPr id="18" name="Text Placeholder 5">
            <a:extLst>
              <a:ext uri="{FF2B5EF4-FFF2-40B4-BE49-F238E27FC236}">
                <a16:creationId xmlns:a16="http://schemas.microsoft.com/office/drawing/2014/main" id="{2F07565C-2A09-7419-7A49-31775F3A4381}"/>
              </a:ext>
            </a:extLst>
          </p:cNvPr>
          <p:cNvSpPr txBox="1"/>
          <p:nvPr/>
        </p:nvSpPr>
        <p:spPr>
          <a:xfrm>
            <a:off x="521208" y="1246757"/>
            <a:ext cx="8823326" cy="346075"/>
          </a:xfrm>
          <a:prstGeom prst="rect">
            <a:avLst/>
          </a:prstGeom>
        </p:spPr>
        <p:txBody>
          <a:bodyPr vert="horz" lIns="91388" tIns="54833" rIns="91388" bIns="54833" rtlCol="0" anchor="t">
            <a:noAutofit/>
          </a:bodyPr>
          <a:lstStyle>
            <a:lvl1pPr marL="0" indent="0" algn="l" defTabSz="1018228" rtl="0" eaLnBrk="1" latinLnBrk="0" hangingPunct="1">
              <a:spcBef>
                <a:spcPct val="20000"/>
              </a:spcBef>
              <a:buFont typeface="Arial" pitchFamily="34" charset="0"/>
              <a:buNone/>
              <a:defRPr sz="1600" kern="1200">
                <a:solidFill>
                  <a:schemeClr val="bg1">
                    <a:lumMod val="50000"/>
                  </a:schemeClr>
                </a:solidFill>
                <a:latin typeface="Arial" pitchFamily="34" charset="0"/>
                <a:ea typeface="+mn-ea"/>
                <a:cs typeface="Arial" pitchFamily="34" charset="0"/>
              </a:defRPr>
            </a:lvl1pPr>
            <a:lvl2pPr marL="827310" indent="-318195"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2pPr>
            <a:lvl3pPr marL="1272787"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781900"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291015"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80012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9245"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835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7471"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r>
              <a:rPr lang="en-US" dirty="0"/>
              <a:t>The Case for Diversification: Protecting Wealth in an Uncertain World</a:t>
            </a:r>
          </a:p>
        </p:txBody>
      </p:sp>
      <p:sp>
        <p:nvSpPr>
          <p:cNvPr id="21" name="Text Placeholder 13">
            <a:extLst>
              <a:ext uri="{FF2B5EF4-FFF2-40B4-BE49-F238E27FC236}">
                <a16:creationId xmlns:a16="http://schemas.microsoft.com/office/drawing/2014/main" id="{6C2127C3-8B17-3664-192A-906739C83557}"/>
              </a:ext>
            </a:extLst>
          </p:cNvPr>
          <p:cNvSpPr txBox="1"/>
          <p:nvPr/>
        </p:nvSpPr>
        <p:spPr>
          <a:xfrm>
            <a:off x="7461602" y="2126243"/>
            <a:ext cx="2423086" cy="3201182"/>
          </a:xfrm>
          <a:prstGeom prst="rect">
            <a:avLst/>
          </a:prstGeom>
        </p:spPr>
        <p:txBody>
          <a:bodyPr vert="horz" lIns="91388" tIns="50911" rIns="91388" bIns="50911" rtlCol="0" anchor="t">
            <a:noAutofit/>
          </a:bodyPr>
          <a:lstStyle>
            <a:lvl1pPr marL="182774" indent="-182774" algn="l" defTabSz="1018228" rtl="0" eaLnBrk="1" latinLnBrk="0" hangingPunct="1">
              <a:lnSpc>
                <a:spcPct val="110000"/>
              </a:lnSpc>
              <a:spcBef>
                <a:spcPts val="900"/>
              </a:spcBef>
              <a:buFont typeface="Arial" pitchFamily="34" charset="0"/>
              <a:buNone/>
              <a:defRPr sz="1600" kern="1200">
                <a:solidFill>
                  <a:schemeClr val="tx1"/>
                </a:solidFill>
                <a:latin typeface="Arial" pitchFamily="34" charset="0"/>
                <a:ea typeface="+mn-ea"/>
                <a:cs typeface="Arial" pitchFamily="34" charset="0"/>
              </a:defRPr>
            </a:lvl1pPr>
            <a:lvl2pPr marL="0" indent="0" algn="l" defTabSz="1018228" rtl="0" eaLnBrk="1" latinLnBrk="0" hangingPunct="1">
              <a:lnSpc>
                <a:spcPct val="110000"/>
              </a:lnSpc>
              <a:spcBef>
                <a:spcPts val="900"/>
              </a:spcBef>
              <a:buClr>
                <a:schemeClr val="bg1">
                  <a:lumMod val="50000"/>
                </a:schemeClr>
              </a:buClr>
              <a:buFont typeface="Arial" pitchFamily="34" charset="0"/>
              <a:buNone/>
              <a:defRPr sz="1400" kern="1200">
                <a:solidFill>
                  <a:schemeClr val="bg1">
                    <a:lumMod val="50000"/>
                  </a:schemeClr>
                </a:solidFill>
                <a:latin typeface="Arial" pitchFamily="34" charset="0"/>
                <a:ea typeface="+mn-ea"/>
                <a:cs typeface="Arial" pitchFamily="34" charset="0"/>
              </a:defRPr>
            </a:lvl2pPr>
            <a:lvl3pPr marL="365546" indent="-182774" algn="l" defTabSz="1018228" rtl="0" eaLnBrk="1" latinLnBrk="0" hangingPunct="1">
              <a:lnSpc>
                <a:spcPct val="110000"/>
              </a:lnSpc>
              <a:spcBef>
                <a:spcPts val="599"/>
              </a:spcBef>
              <a:buClr>
                <a:schemeClr val="bg1">
                  <a:lumMod val="50000"/>
                </a:schemeClr>
              </a:buClr>
              <a:buFont typeface="Avenir LT Std 35 Light" pitchFamily="34" charset="0"/>
              <a:buChar char="–"/>
              <a:defRPr sz="1100" kern="1200">
                <a:solidFill>
                  <a:schemeClr val="tx1"/>
                </a:solidFill>
                <a:latin typeface="Arial" pitchFamily="34" charset="0"/>
                <a:ea typeface="+mn-ea"/>
                <a:cs typeface="Arial" pitchFamily="34" charset="0"/>
              </a:defRPr>
            </a:lvl3pPr>
            <a:lvl4pPr marL="1781900" indent="-254556" algn="l" defTabSz="1018228" rtl="0" eaLnBrk="1" latinLnBrk="0" hangingPunct="1">
              <a:lnSpc>
                <a:spcPct val="110000"/>
              </a:lnSpc>
              <a:spcBef>
                <a:spcPts val="599"/>
              </a:spcBef>
              <a:buFont typeface="Arial" pitchFamily="34" charset="0"/>
              <a:buChar char="–"/>
              <a:defRPr sz="1100" kern="1200">
                <a:solidFill>
                  <a:schemeClr val="tx1"/>
                </a:solidFill>
                <a:latin typeface="Arial" pitchFamily="34" charset="0"/>
                <a:ea typeface="+mn-ea"/>
                <a:cs typeface="Arial" pitchFamily="34" charset="0"/>
              </a:defRPr>
            </a:lvl4pPr>
            <a:lvl5pPr marL="2291015" indent="-254556" algn="l" defTabSz="1018228" rtl="0" eaLnBrk="1" latinLnBrk="0" hangingPunct="1">
              <a:lnSpc>
                <a:spcPct val="110000"/>
              </a:lnSpc>
              <a:spcBef>
                <a:spcPts val="599"/>
              </a:spcBef>
              <a:buFont typeface="Arial" pitchFamily="34" charset="0"/>
              <a:buChar char="»"/>
              <a:defRPr sz="1100" kern="1200">
                <a:solidFill>
                  <a:schemeClr val="tx1"/>
                </a:solidFill>
                <a:latin typeface="Arial" pitchFamily="34" charset="0"/>
                <a:ea typeface="+mn-ea"/>
                <a:cs typeface="Arial" pitchFamily="34" charset="0"/>
              </a:defRPr>
            </a:lvl5pPr>
            <a:lvl6pPr marL="280012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9245"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835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7471"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nSpc>
                <a:spcPct val="130000"/>
              </a:lnSpc>
              <a:spcBef>
                <a:spcPts val="1000"/>
              </a:spcBef>
            </a:pPr>
            <a:r>
              <a:rPr lang="en-US" sz="1100" b="1" dirty="0">
                <a:latin typeface="Open Sans" panose="020B0606030504020204" pitchFamily="34" charset="0"/>
                <a:ea typeface="Open Sans" panose="020B0606030504020204" pitchFamily="34" charset="0"/>
                <a:cs typeface="Open Sans" panose="020B0606030504020204" pitchFamily="34" charset="0"/>
              </a:rPr>
              <a:t>Overview:</a:t>
            </a:r>
          </a:p>
          <a:p>
            <a:pPr lvl="1">
              <a:lnSpc>
                <a:spcPct val="100000"/>
              </a:lnSpc>
              <a:spcBef>
                <a:spcPts val="1100"/>
              </a:spcBef>
            </a:pPr>
            <a:r>
              <a:rPr lang="en-US" sz="1100" dirty="0">
                <a:latin typeface="Open Sans" panose="020B0606030504020204" pitchFamily="34" charset="0"/>
                <a:ea typeface="Open Sans" panose="020B0606030504020204" pitchFamily="34" charset="0"/>
                <a:cs typeface="Open Sans" panose="020B0606030504020204" pitchFamily="34" charset="0"/>
              </a:rPr>
              <a:t>Market Summary</a:t>
            </a:r>
          </a:p>
          <a:p>
            <a:pPr lvl="1">
              <a:lnSpc>
                <a:spcPct val="100000"/>
              </a:lnSpc>
              <a:spcBef>
                <a:spcPts val="1100"/>
              </a:spcBef>
            </a:pPr>
            <a:r>
              <a:rPr lang="en-US" sz="1100" dirty="0">
                <a:latin typeface="Open Sans" panose="020B0606030504020204" pitchFamily="34" charset="0"/>
                <a:ea typeface="Open Sans" panose="020B0606030504020204" pitchFamily="34" charset="0"/>
                <a:cs typeface="Open Sans" panose="020B0606030504020204" pitchFamily="34" charset="0"/>
              </a:rPr>
              <a:t>Global Valuations	</a:t>
            </a:r>
          </a:p>
          <a:p>
            <a:pPr lvl="1">
              <a:lnSpc>
                <a:spcPct val="100000"/>
              </a:lnSpc>
              <a:spcBef>
                <a:spcPts val="1100"/>
              </a:spcBef>
            </a:pPr>
            <a:r>
              <a:rPr lang="en-US" sz="1100" dirty="0">
                <a:latin typeface="Open Sans" panose="020B0606030504020204" pitchFamily="34" charset="0"/>
                <a:ea typeface="Open Sans" panose="020B0606030504020204" pitchFamily="34" charset="0"/>
                <a:cs typeface="Open Sans" panose="020B0606030504020204" pitchFamily="34" charset="0"/>
              </a:rPr>
              <a:t>US Stocks	</a:t>
            </a:r>
          </a:p>
          <a:p>
            <a:pPr lvl="1">
              <a:lnSpc>
                <a:spcPct val="100000"/>
              </a:lnSpc>
              <a:spcBef>
                <a:spcPts val="1100"/>
              </a:spcBef>
            </a:pPr>
            <a:r>
              <a:rPr lang="en-US" sz="1100" dirty="0">
                <a:latin typeface="Open Sans" panose="020B0606030504020204" pitchFamily="34" charset="0"/>
                <a:ea typeface="Open Sans" panose="020B0606030504020204" pitchFamily="34" charset="0"/>
                <a:cs typeface="Open Sans" panose="020B0606030504020204" pitchFamily="34" charset="0"/>
              </a:rPr>
              <a:t>International Developed Stocks</a:t>
            </a:r>
          </a:p>
          <a:p>
            <a:pPr lvl="1">
              <a:lnSpc>
                <a:spcPct val="100000"/>
              </a:lnSpc>
              <a:spcBef>
                <a:spcPts val="1100"/>
              </a:spcBef>
            </a:pPr>
            <a:r>
              <a:rPr lang="en-US" sz="1100" dirty="0">
                <a:latin typeface="Open Sans" panose="020B0606030504020204" pitchFamily="34" charset="0"/>
                <a:ea typeface="Open Sans" panose="020B0606030504020204" pitchFamily="34" charset="0"/>
                <a:cs typeface="Open Sans" panose="020B0606030504020204" pitchFamily="34" charset="0"/>
              </a:rPr>
              <a:t>Emerging Markets Stocks</a:t>
            </a:r>
          </a:p>
          <a:p>
            <a:pPr lvl="1">
              <a:lnSpc>
                <a:spcPct val="100000"/>
              </a:lnSpc>
              <a:spcBef>
                <a:spcPts val="1100"/>
              </a:spcBef>
            </a:pPr>
            <a:r>
              <a:rPr lang="en-US" sz="1100" dirty="0">
                <a:latin typeface="Open Sans" panose="020B0606030504020204" pitchFamily="34" charset="0"/>
                <a:ea typeface="Open Sans" panose="020B0606030504020204" pitchFamily="34" charset="0"/>
                <a:cs typeface="Open Sans" panose="020B0606030504020204" pitchFamily="34" charset="0"/>
              </a:rPr>
              <a:t>Fixed Income 	</a:t>
            </a:r>
          </a:p>
          <a:p>
            <a:pPr lvl="1">
              <a:lnSpc>
                <a:spcPct val="100000"/>
              </a:lnSpc>
              <a:spcBef>
                <a:spcPts val="1100"/>
              </a:spcBef>
            </a:pPr>
            <a:r>
              <a:rPr lang="en-US" sz="1100" dirty="0">
                <a:latin typeface="Open Sans" panose="020B0606030504020204" pitchFamily="34" charset="0"/>
                <a:ea typeface="Open Sans" panose="020B0606030504020204" pitchFamily="34" charset="0"/>
                <a:cs typeface="Open Sans" panose="020B0606030504020204" pitchFamily="34" charset="0"/>
              </a:rPr>
              <a:t>REITs	</a:t>
            </a:r>
          </a:p>
        </p:txBody>
      </p:sp>
      <p:sp>
        <p:nvSpPr>
          <p:cNvPr id="22" name="Slide Number Placeholder 2">
            <a:extLst>
              <a:ext uri="{FF2B5EF4-FFF2-40B4-BE49-F238E27FC236}">
                <a16:creationId xmlns:a16="http://schemas.microsoft.com/office/drawing/2014/main" id="{9C4FE840-1D2D-F4EE-A2B2-1E1B5076F247}"/>
              </a:ext>
            </a:extLst>
          </p:cNvPr>
          <p:cNvSpPr>
            <a:spLocks noGrp="1"/>
          </p:cNvSpPr>
          <p:nvPr>
            <p:ph type="sldNum" sz="quarter" idx="12"/>
          </p:nvPr>
        </p:nvSpPr>
        <p:spPr>
          <a:xfrm>
            <a:off x="9006644" y="731044"/>
            <a:ext cx="492760" cy="413808"/>
          </a:xfrm>
        </p:spPr>
        <p:txBody>
          <a:bodyPr/>
          <a:lstStyle/>
          <a:p>
            <a:fld id="{66F6FF41-5833-4EBF-9145-362BCED2914A}" type="slidenum">
              <a:rPr lang="en-US" smtClean="0">
                <a:solidFill>
                  <a:schemeClr val="bg1"/>
                </a:solidFill>
                <a:latin typeface="Open Sans" panose="020B0606030504020204" pitchFamily="34" charset="0"/>
                <a:ea typeface="Open Sans" panose="020B0606030504020204" pitchFamily="34" charset="0"/>
                <a:cs typeface="Open Sans" panose="020B0606030504020204" pitchFamily="34" charset="0"/>
              </a:rPr>
              <a:t>2</a:t>
            </a:fld>
            <a:endParaRPr lang="en-US">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24" name="Straight Connector 23">
            <a:extLst>
              <a:ext uri="{FF2B5EF4-FFF2-40B4-BE49-F238E27FC236}">
                <a16:creationId xmlns:a16="http://schemas.microsoft.com/office/drawing/2014/main" id="{36254DF8-5589-B321-BCAA-DDECE6A962FB}"/>
              </a:ext>
            </a:extLst>
          </p:cNvPr>
          <p:cNvCxnSpPr>
            <a:cxnSpLocks/>
          </p:cNvCxnSpPr>
          <p:nvPr/>
        </p:nvCxnSpPr>
        <p:spPr>
          <a:xfrm flipH="1">
            <a:off x="7381358" y="2208699"/>
            <a:ext cx="0" cy="4915260"/>
          </a:xfrm>
          <a:prstGeom prst="line">
            <a:avLst/>
          </a:prstGeom>
          <a:ln>
            <a:solidFill>
              <a:srgbClr val="223041"/>
            </a:solidFill>
          </a:ln>
        </p:spPr>
        <p:style>
          <a:lnRef idx="1">
            <a:schemeClr val="dk1"/>
          </a:lnRef>
          <a:fillRef idx="0">
            <a:schemeClr val="dk1"/>
          </a:fillRef>
          <a:effectRef idx="0">
            <a:schemeClr val="dk1"/>
          </a:effectRef>
          <a:fontRef idx="minor">
            <a:schemeClr val="tx1"/>
          </a:fontRef>
        </p:style>
      </p:cxnSp>
      <p:sp>
        <p:nvSpPr>
          <p:cNvPr id="2" name="Text Placeholder 32">
            <a:extLst>
              <a:ext uri="{FF2B5EF4-FFF2-40B4-BE49-F238E27FC236}">
                <a16:creationId xmlns:a16="http://schemas.microsoft.com/office/drawing/2014/main" id="{CA5105F7-F858-630B-C6B1-221AC71255D9}"/>
              </a:ext>
            </a:extLst>
          </p:cNvPr>
          <p:cNvSpPr txBox="1"/>
          <p:nvPr/>
        </p:nvSpPr>
        <p:spPr>
          <a:xfrm>
            <a:off x="2677042" y="2016265"/>
            <a:ext cx="4439375" cy="2774396"/>
          </a:xfrm>
          <a:prstGeom prst="rect">
            <a:avLst/>
          </a:prstGeom>
        </p:spPr>
        <p:txBody>
          <a:bodyPr vert="horz" lIns="91388" tIns="50911" rIns="0" bIns="50911" rtlCol="0" anchor="t">
            <a:noAutofit/>
          </a:bodyPr>
          <a:lstStyle>
            <a:lvl1pPr marL="0" indent="0" algn="l" defTabSz="1018228" rtl="0" eaLnBrk="1" latinLnBrk="0" hangingPunct="1">
              <a:lnSpc>
                <a:spcPts val="1500"/>
              </a:lnSpc>
              <a:spcBef>
                <a:spcPts val="1200"/>
              </a:spcBef>
              <a:buFontTx/>
              <a:buNone/>
              <a:defRPr sz="1000" kern="1200">
                <a:solidFill>
                  <a:schemeClr val="tx1"/>
                </a:solidFill>
                <a:latin typeface="Arial" pitchFamily="34" charset="0"/>
                <a:ea typeface="+mn-ea"/>
                <a:cs typeface="Arial" pitchFamily="34" charset="0"/>
              </a:defRPr>
            </a:lvl1pPr>
            <a:lvl2pPr marL="0" indent="0" algn="l" defTabSz="1018228" rtl="0" eaLnBrk="1" latinLnBrk="0" hangingPunct="1">
              <a:lnSpc>
                <a:spcPct val="110000"/>
              </a:lnSpc>
              <a:spcBef>
                <a:spcPts val="599"/>
              </a:spcBef>
              <a:buFontTx/>
              <a:buNone/>
              <a:defRPr sz="1100" kern="1200">
                <a:solidFill>
                  <a:schemeClr val="tx1"/>
                </a:solidFill>
                <a:latin typeface="Arial" pitchFamily="34" charset="0"/>
                <a:ea typeface="+mn-ea"/>
                <a:cs typeface="Arial" pitchFamily="34" charset="0"/>
              </a:defRPr>
            </a:lvl2pPr>
            <a:lvl3pPr marL="0" indent="0" algn="l" defTabSz="1018228" rtl="0" eaLnBrk="1" latinLnBrk="0" hangingPunct="1">
              <a:lnSpc>
                <a:spcPct val="110000"/>
              </a:lnSpc>
              <a:spcBef>
                <a:spcPts val="599"/>
              </a:spcBef>
              <a:buFontTx/>
              <a:buNone/>
              <a:defRPr sz="1100" kern="1200">
                <a:solidFill>
                  <a:schemeClr val="tx1"/>
                </a:solidFill>
                <a:latin typeface="Arial" pitchFamily="34" charset="0"/>
                <a:ea typeface="+mn-ea"/>
                <a:cs typeface="Arial" pitchFamily="34" charset="0"/>
              </a:defRPr>
            </a:lvl3pPr>
            <a:lvl4pPr marL="0" indent="0" algn="l" defTabSz="1018228" rtl="0" eaLnBrk="1" latinLnBrk="0" hangingPunct="1">
              <a:lnSpc>
                <a:spcPct val="110000"/>
              </a:lnSpc>
              <a:spcBef>
                <a:spcPts val="599"/>
              </a:spcBef>
              <a:buFontTx/>
              <a:buNone/>
              <a:defRPr sz="1100" kern="1200">
                <a:solidFill>
                  <a:schemeClr val="tx1"/>
                </a:solidFill>
                <a:latin typeface="Arial" pitchFamily="34" charset="0"/>
                <a:ea typeface="+mn-ea"/>
                <a:cs typeface="Arial" pitchFamily="34" charset="0"/>
              </a:defRPr>
            </a:lvl4pPr>
            <a:lvl5pPr marL="0" indent="0" algn="l" defTabSz="1018228" rtl="0" eaLnBrk="1" latinLnBrk="0" hangingPunct="1">
              <a:lnSpc>
                <a:spcPct val="110000"/>
              </a:lnSpc>
              <a:spcBef>
                <a:spcPts val="599"/>
              </a:spcBef>
              <a:buFontTx/>
              <a:buNone/>
              <a:defRPr sz="1100" kern="1200">
                <a:solidFill>
                  <a:schemeClr val="tx1"/>
                </a:solidFill>
                <a:latin typeface="Arial" pitchFamily="34" charset="0"/>
                <a:ea typeface="+mn-ea"/>
                <a:cs typeface="Arial" pitchFamily="34" charset="0"/>
              </a:defRPr>
            </a:lvl5pPr>
            <a:lvl6pPr marL="280012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9245"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835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7471"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nSpc>
                <a:spcPct val="100000"/>
              </a:lnSpc>
              <a:spcBef>
                <a:spcPts val="0"/>
              </a:spcBef>
            </a:pPr>
            <a:r>
              <a:rPr lang="en-US" sz="1400" dirty="0">
                <a:latin typeface="Open Sans" panose="020B0606030504020204" pitchFamily="34" charset="0"/>
                <a:ea typeface="Open Sans" panose="020B0606030504020204" pitchFamily="34" charset="0"/>
                <a:cs typeface="Open Sans" panose="020B0606030504020204" pitchFamily="34" charset="0"/>
              </a:rPr>
              <a:t>In his 1994 letter to Berkshire Hathaway shareholders, Warren Buffett cautioned against the dangers of excessive risk and overconfidence, noting, "Only when the tide goes out do you discover who's been swimming naked." </a:t>
            </a:r>
          </a:p>
          <a:p>
            <a:pPr>
              <a:lnSpc>
                <a:spcPct val="100000"/>
              </a:lnSpc>
              <a:spcBef>
                <a:spcPts val="0"/>
              </a:spcBef>
            </a:pPr>
            <a:endParaRPr lang="en-US" sz="1050" dirty="0">
              <a:latin typeface="Open Sans" panose="020B0606030504020204" pitchFamily="34" charset="0"/>
              <a:ea typeface="Open Sans" panose="020B0606030504020204" pitchFamily="34" charset="0"/>
              <a:cs typeface="Open Sans" panose="020B0606030504020204" pitchFamily="34" charset="0"/>
            </a:endParaRPr>
          </a:p>
          <a:p>
            <a:pPr>
              <a:lnSpc>
                <a:spcPct val="100000"/>
              </a:lnSpc>
              <a:spcBef>
                <a:spcPts val="0"/>
              </a:spcBef>
            </a:pPr>
            <a:r>
              <a:rPr lang="en-US" sz="1050" dirty="0">
                <a:latin typeface="Open Sans" panose="020B0606030504020204" pitchFamily="34" charset="0"/>
                <a:ea typeface="Open Sans" panose="020B0606030504020204" pitchFamily="34" charset="0"/>
                <a:cs typeface="Open Sans" panose="020B0606030504020204" pitchFamily="34" charset="0"/>
              </a:rPr>
              <a:t>As history has taught, it is impossible to accurately forecast the precise timing of economic downturns or geopolitical conflicts. Rather, the most prudent course of action is to construct a portfolio prepared for a variety of market environments. </a:t>
            </a:r>
          </a:p>
          <a:p>
            <a:pPr>
              <a:lnSpc>
                <a:spcPct val="100000"/>
              </a:lnSpc>
              <a:spcBef>
                <a:spcPts val="0"/>
              </a:spcBef>
            </a:pPr>
            <a:endParaRPr lang="en-US" sz="1050" dirty="0">
              <a:latin typeface="Open Sans" panose="020B0606030504020204" pitchFamily="34" charset="0"/>
              <a:ea typeface="Open Sans" panose="020B0606030504020204" pitchFamily="34" charset="0"/>
              <a:cs typeface="Open Sans" panose="020B0606030504020204" pitchFamily="34" charset="0"/>
            </a:endParaRPr>
          </a:p>
          <a:p>
            <a:pPr>
              <a:lnSpc>
                <a:spcPct val="100000"/>
              </a:lnSpc>
              <a:spcBef>
                <a:spcPts val="0"/>
              </a:spcBef>
            </a:pPr>
            <a:r>
              <a:rPr lang="en-US" sz="1050" dirty="0">
                <a:latin typeface="Open Sans" panose="020B0606030504020204" pitchFamily="34" charset="0"/>
                <a:ea typeface="Open Sans" panose="020B0606030504020204" pitchFamily="34" charset="0"/>
                <a:cs typeface="Open Sans" panose="020B0606030504020204" pitchFamily="34" charset="0"/>
              </a:rPr>
              <a:t>In moments like these, before the tide recedes, the goal is to ensure that no single outcome can undo everything you’ve built. </a:t>
            </a:r>
          </a:p>
        </p:txBody>
      </p:sp>
      <p:sp>
        <p:nvSpPr>
          <p:cNvPr id="7" name="TextBox 6">
            <a:extLst>
              <a:ext uri="{FF2B5EF4-FFF2-40B4-BE49-F238E27FC236}">
                <a16:creationId xmlns:a16="http://schemas.microsoft.com/office/drawing/2014/main" id="{2A73D342-D14C-3600-0D40-69DBE22D4677}"/>
              </a:ext>
            </a:extLst>
          </p:cNvPr>
          <p:cNvSpPr txBox="1"/>
          <p:nvPr/>
        </p:nvSpPr>
        <p:spPr>
          <a:xfrm>
            <a:off x="666021" y="3939908"/>
            <a:ext cx="1866227" cy="400110"/>
          </a:xfrm>
          <a:prstGeom prst="rect">
            <a:avLst/>
          </a:prstGeom>
          <a:noFill/>
        </p:spPr>
        <p:txBody>
          <a:bodyPr wrap="square" rtlCol="0">
            <a:spAutoFit/>
          </a:bodyPr>
          <a:lstStyle/>
          <a:p>
            <a:pPr algn="ctr"/>
            <a:r>
              <a:rPr lang="en-US" sz="1000" b="1" dirty="0">
                <a:solidFill>
                  <a:prstClr val="black"/>
                </a:solidFill>
                <a:latin typeface="Open Sans" panose="020B0606030504020204" pitchFamily="34" charset="0"/>
                <a:ea typeface="Open Sans" panose="020B0606030504020204" pitchFamily="34" charset="0"/>
                <a:cs typeface="Open Sans" panose="020B0606030504020204" pitchFamily="34" charset="0"/>
              </a:rPr>
              <a:t>William Wang, </a:t>
            </a:r>
            <a:r>
              <a:rPr lang="en-US" sz="1000" b="1" cap="all" dirty="0">
                <a:latin typeface="Open Sans" panose="020B0606030504020204" pitchFamily="34" charset="0"/>
                <a:ea typeface="Open Sans" panose="020B0606030504020204" pitchFamily="34" charset="0"/>
                <a:cs typeface="Open Sans" panose="020B0606030504020204" pitchFamily="34" charset="0"/>
              </a:rPr>
              <a:t>CFP</a:t>
            </a:r>
            <a:r>
              <a:rPr lang="en-US" sz="1000" b="1" cap="all" baseline="30000" dirty="0">
                <a:latin typeface="Open Sans" panose="020B0606030504020204" pitchFamily="34" charset="0"/>
                <a:ea typeface="Open Sans" panose="020B0606030504020204" pitchFamily="34" charset="0"/>
                <a:cs typeface="Open Sans" panose="020B0606030504020204" pitchFamily="34" charset="0"/>
              </a:rPr>
              <a:t>®</a:t>
            </a:r>
            <a:endParaRPr lang="en-US" sz="1000" i="1" baseline="300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1000" i="1" dirty="0">
                <a:solidFill>
                  <a:prstClr val="black"/>
                </a:solidFill>
                <a:latin typeface="Open Sans" panose="020B0606030504020204" pitchFamily="34" charset="0"/>
                <a:ea typeface="Open Sans" panose="020B0606030504020204" pitchFamily="34" charset="0"/>
                <a:cs typeface="Open Sans" panose="020B0606030504020204" pitchFamily="34" charset="0"/>
              </a:rPr>
              <a:t>Chief Executive Officer</a:t>
            </a:r>
          </a:p>
        </p:txBody>
      </p:sp>
      <p:sp>
        <p:nvSpPr>
          <p:cNvPr id="4" name="Text Placeholder 32">
            <a:extLst>
              <a:ext uri="{FF2B5EF4-FFF2-40B4-BE49-F238E27FC236}">
                <a16:creationId xmlns:a16="http://schemas.microsoft.com/office/drawing/2014/main" id="{519F9171-C823-0B3E-01F8-C4FA400FD7D4}"/>
              </a:ext>
            </a:extLst>
          </p:cNvPr>
          <p:cNvSpPr txBox="1"/>
          <p:nvPr/>
        </p:nvSpPr>
        <p:spPr>
          <a:xfrm>
            <a:off x="561101" y="4481981"/>
            <a:ext cx="6687787" cy="3056955"/>
          </a:xfrm>
          <a:prstGeom prst="rect">
            <a:avLst/>
          </a:prstGeom>
        </p:spPr>
        <p:txBody>
          <a:bodyPr vert="horz" lIns="91388" tIns="50911" rIns="0" bIns="50911" rtlCol="0" anchor="t">
            <a:noAutofit/>
          </a:bodyPr>
          <a:lstStyle>
            <a:lvl1pPr marL="0" indent="0" algn="l" defTabSz="1018228" rtl="0" eaLnBrk="1" latinLnBrk="0" hangingPunct="1">
              <a:lnSpc>
                <a:spcPts val="1500"/>
              </a:lnSpc>
              <a:spcBef>
                <a:spcPts val="1200"/>
              </a:spcBef>
              <a:buFontTx/>
              <a:buNone/>
              <a:defRPr sz="1000" kern="1200">
                <a:solidFill>
                  <a:schemeClr val="tx1"/>
                </a:solidFill>
                <a:latin typeface="Arial" pitchFamily="34" charset="0"/>
                <a:ea typeface="+mn-ea"/>
                <a:cs typeface="Arial" pitchFamily="34" charset="0"/>
              </a:defRPr>
            </a:lvl1pPr>
            <a:lvl2pPr marL="0" indent="0" algn="l" defTabSz="1018228" rtl="0" eaLnBrk="1" latinLnBrk="0" hangingPunct="1">
              <a:lnSpc>
                <a:spcPct val="110000"/>
              </a:lnSpc>
              <a:spcBef>
                <a:spcPts val="599"/>
              </a:spcBef>
              <a:buFontTx/>
              <a:buNone/>
              <a:defRPr sz="1100" kern="1200">
                <a:solidFill>
                  <a:schemeClr val="tx1"/>
                </a:solidFill>
                <a:latin typeface="Arial" pitchFamily="34" charset="0"/>
                <a:ea typeface="+mn-ea"/>
                <a:cs typeface="Arial" pitchFamily="34" charset="0"/>
              </a:defRPr>
            </a:lvl2pPr>
            <a:lvl3pPr marL="0" indent="0" algn="l" defTabSz="1018228" rtl="0" eaLnBrk="1" latinLnBrk="0" hangingPunct="1">
              <a:lnSpc>
                <a:spcPct val="110000"/>
              </a:lnSpc>
              <a:spcBef>
                <a:spcPts val="599"/>
              </a:spcBef>
              <a:buFontTx/>
              <a:buNone/>
              <a:defRPr sz="1100" kern="1200">
                <a:solidFill>
                  <a:schemeClr val="tx1"/>
                </a:solidFill>
                <a:latin typeface="Arial" pitchFamily="34" charset="0"/>
                <a:ea typeface="+mn-ea"/>
                <a:cs typeface="Arial" pitchFamily="34" charset="0"/>
              </a:defRPr>
            </a:lvl3pPr>
            <a:lvl4pPr marL="0" indent="0" algn="l" defTabSz="1018228" rtl="0" eaLnBrk="1" latinLnBrk="0" hangingPunct="1">
              <a:lnSpc>
                <a:spcPct val="110000"/>
              </a:lnSpc>
              <a:spcBef>
                <a:spcPts val="599"/>
              </a:spcBef>
              <a:buFontTx/>
              <a:buNone/>
              <a:defRPr sz="1100" kern="1200">
                <a:solidFill>
                  <a:schemeClr val="tx1"/>
                </a:solidFill>
                <a:latin typeface="Arial" pitchFamily="34" charset="0"/>
                <a:ea typeface="+mn-ea"/>
                <a:cs typeface="Arial" pitchFamily="34" charset="0"/>
              </a:defRPr>
            </a:lvl4pPr>
            <a:lvl5pPr marL="0" indent="0" algn="l" defTabSz="1018228" rtl="0" eaLnBrk="1" latinLnBrk="0" hangingPunct="1">
              <a:lnSpc>
                <a:spcPct val="110000"/>
              </a:lnSpc>
              <a:spcBef>
                <a:spcPts val="599"/>
              </a:spcBef>
              <a:buFontTx/>
              <a:buNone/>
              <a:defRPr sz="1100" kern="1200">
                <a:solidFill>
                  <a:schemeClr val="tx1"/>
                </a:solidFill>
                <a:latin typeface="Arial" pitchFamily="34" charset="0"/>
                <a:ea typeface="+mn-ea"/>
                <a:cs typeface="Arial" pitchFamily="34" charset="0"/>
              </a:defRPr>
            </a:lvl5pPr>
            <a:lvl6pPr marL="280012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9245"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835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7471"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r>
              <a:rPr lang="en-US" sz="1050" b="1" dirty="0">
                <a:latin typeface="Open Sans" panose="020B0606030504020204" pitchFamily="34" charset="0"/>
                <a:ea typeface="Open Sans" panose="020B0606030504020204" pitchFamily="34" charset="0"/>
                <a:cs typeface="Open Sans" panose="020B0606030504020204" pitchFamily="34" charset="0"/>
              </a:rPr>
              <a:t>This is why diversification remains a foundational risk-management strategy.</a:t>
            </a:r>
            <a:endParaRPr lang="en-US" sz="1050" dirty="0">
              <a:latin typeface="Open Sans" panose="020B0606030504020204" pitchFamily="34" charset="0"/>
              <a:ea typeface="Open Sans" panose="020B0606030504020204" pitchFamily="34" charset="0"/>
              <a:cs typeface="Open Sans" panose="020B0606030504020204" pitchFamily="34" charset="0"/>
            </a:endParaRPr>
          </a:p>
          <a:p>
            <a:r>
              <a:rPr lang="en-US" sz="1050" dirty="0">
                <a:latin typeface="Open Sans" panose="020B0606030504020204" pitchFamily="34" charset="0"/>
                <a:ea typeface="Open Sans" panose="020B0606030504020204" pitchFamily="34" charset="0"/>
                <a:cs typeface="Open Sans" panose="020B0606030504020204" pitchFamily="34" charset="0"/>
              </a:rPr>
              <a:t>Market contractions have historically been a natural component of the financial cycle, frequently triggered by anticipated economic fear, sudden policy shifts and supply-chain disruptions that can rapidly alter market leadership. The current volatility in energy markets serves as a timely reminder that these shifts often arrive without warning.</a:t>
            </a:r>
          </a:p>
          <a:p>
            <a:r>
              <a:rPr lang="en-US" sz="1050" dirty="0">
                <a:latin typeface="Open Sans" panose="020B0606030504020204" pitchFamily="34" charset="0"/>
                <a:ea typeface="Open Sans" panose="020B0606030504020204" pitchFamily="34" charset="0"/>
                <a:cs typeface="Open Sans" panose="020B0606030504020204" pitchFamily="34" charset="0"/>
              </a:rPr>
              <a:t>As a result, prudent investors should exercise caution when investment strategies advocate for heavy concentration in emerging trends or encourage overexposure following a sector's recent outperformance. Chasing market momentum frequently results in acquiring assets at peak valuations, thereby maximizing exposure precisely when the risk of a reversal is highest. </a:t>
            </a:r>
          </a:p>
          <a:p>
            <a:r>
              <a:rPr lang="en-US" sz="1050" dirty="0">
                <a:latin typeface="Open Sans" panose="020B0606030504020204" pitchFamily="34" charset="0"/>
                <a:ea typeface="Open Sans" panose="020B0606030504020204" pitchFamily="34" charset="0"/>
                <a:cs typeface="Open Sans" panose="020B0606030504020204" pitchFamily="34" charset="0"/>
              </a:rPr>
              <a:t>Ultimately, while diversification cannot guarantee positive returns, it remains the most reliable defense against market unpredictability. Sound wealth management is embodied by diligent preparation and prudent asset allocation, ensuring that portfolios are positioned to withstand the inevitable shifts in the economic tide.</a:t>
            </a:r>
          </a:p>
          <a:p>
            <a:endParaRPr lang="en-US" sz="1050" dirty="0">
              <a:latin typeface="Open Sans" panose="020B0606030504020204" pitchFamily="34" charset="0"/>
              <a:ea typeface="Open Sans" panose="020B0606030504020204" pitchFamily="34" charset="0"/>
              <a:cs typeface="Open Sans" panose="020B0606030504020204" pitchFamily="34" charset="0"/>
            </a:endParaRPr>
          </a:p>
        </p:txBody>
      </p:sp>
      <p:pic>
        <p:nvPicPr>
          <p:cNvPr id="19" name="Picture 18" descr="A person in a suitAI-generated content may be incorrect.">
            <a:extLst>
              <a:ext uri="{FF2B5EF4-FFF2-40B4-BE49-F238E27FC236}">
                <a16:creationId xmlns:a16="http://schemas.microsoft.com/office/drawing/2014/main" id="{4E13A98F-1F51-1806-42A0-C2BB72812B3F}"/>
              </a:ext>
            </a:extLst>
          </p:cNvPr>
          <p:cNvPicPr>
            <a:picLocks noChangeAspect="1"/>
          </p:cNvPicPr>
          <p:nvPr/>
        </p:nvPicPr>
        <p:blipFill>
          <a:blip r:embed="rId2">
            <a:extLst>
              <a:ext uri="{28A0092B-C50C-407E-A947-70E740481C1C}">
                <a14:useLocalDpi xmlns:a14="http://schemas.microsoft.com/office/drawing/2010/main" val="0"/>
              </a:ext>
            </a:extLst>
          </a:blip>
          <a:srcRect l="8258" t="5942" r="5694" b="16019"/>
          <a:stretch>
            <a:fillRect/>
          </a:stretch>
        </p:blipFill>
        <p:spPr>
          <a:xfrm>
            <a:off x="736814" y="2146814"/>
            <a:ext cx="1724643" cy="1651132"/>
          </a:xfrm>
          <a:prstGeom prst="rect">
            <a:avLst/>
          </a:prstGeom>
          <a:ln>
            <a:noFill/>
          </a:ln>
          <a:effectLst>
            <a:outerShdw blurRad="292100" dist="139700" dir="2700000" algn="tl" rotWithShape="0">
              <a:srgbClr val="333333">
                <a:alpha val="65000"/>
              </a:srgbClr>
            </a:outerShdw>
          </a:effectLst>
        </p:spPr>
      </p:pic>
      <p:cxnSp>
        <p:nvCxnSpPr>
          <p:cNvPr id="8" name="Straight Arrow Connector 7">
            <a:extLst>
              <a:ext uri="{FF2B5EF4-FFF2-40B4-BE49-F238E27FC236}">
                <a16:creationId xmlns:a16="http://schemas.microsoft.com/office/drawing/2014/main" id="{320CF13B-83FA-F4D7-73E3-69BC56AC4E5A}"/>
              </a:ext>
            </a:extLst>
          </p:cNvPr>
          <p:cNvCxnSpPr/>
          <p:nvPr/>
        </p:nvCxnSpPr>
        <p:spPr>
          <a:xfrm>
            <a:off x="1669927" y="7375768"/>
            <a:ext cx="505839" cy="0"/>
          </a:xfrm>
          <a:prstGeom prst="straightConnector1">
            <a:avLst/>
          </a:prstGeom>
          <a:ln w="63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3065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2">
            <a:extLst>
              <a:ext uri="{FF2B5EF4-FFF2-40B4-BE49-F238E27FC236}">
                <a16:creationId xmlns:a16="http://schemas.microsoft.com/office/drawing/2014/main" id="{587AE177-DEE5-F287-F7B0-F6A6F512DDB9}"/>
              </a:ext>
            </a:extLst>
          </p:cNvPr>
          <p:cNvSpPr>
            <a:spLocks noGrp="1"/>
          </p:cNvSpPr>
          <p:nvPr>
            <p:ph type="sldNum" sz="quarter" idx="12"/>
          </p:nvPr>
        </p:nvSpPr>
        <p:spPr>
          <a:xfrm>
            <a:off x="9006644" y="731044"/>
            <a:ext cx="492760" cy="413808"/>
          </a:xfrm>
        </p:spPr>
        <p:txBody>
          <a:bodyPr/>
          <a:lstStyle/>
          <a:p>
            <a:fld id="{66F6FF41-5833-4EBF-9145-362BCED2914A}" type="slidenum">
              <a:rPr lang="en-US" smtClean="0">
                <a:solidFill>
                  <a:schemeClr val="bg1"/>
                </a:solidFill>
                <a:latin typeface="Open Sans" panose="020B0606030504020204" pitchFamily="34" charset="0"/>
                <a:ea typeface="Open Sans" panose="020B0606030504020204" pitchFamily="34" charset="0"/>
                <a:cs typeface="Open Sans" panose="020B0606030504020204" pitchFamily="34" charset="0"/>
              </a:rPr>
              <a:t>3</a:t>
            </a:fld>
            <a:endParaRPr lang="en-US">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BC2598E0-C56C-3FE3-B137-8E946114298E}"/>
              </a:ext>
            </a:extLst>
          </p:cNvPr>
          <p:cNvSpPr>
            <a:spLocks noGrp="1"/>
          </p:cNvSpPr>
          <p:nvPr>
            <p:ph type="title"/>
          </p:nvPr>
        </p:nvSpPr>
        <p:spPr>
          <a:xfrm>
            <a:off x="500831" y="813812"/>
            <a:ext cx="9052560" cy="521864"/>
          </a:xfrm>
        </p:spPr>
        <p:txBody>
          <a:bodyPr/>
          <a:lstStyle/>
          <a:p>
            <a:r>
              <a:rPr lang="en-US" b="1" dirty="0">
                <a:solidFill>
                  <a:srgbClr val="141E25"/>
                </a:solidFill>
                <a:latin typeface="Montserrat" panose="00000500000000000000" pitchFamily="50" charset="0"/>
              </a:rPr>
              <a:t>Quarterly Market Review</a:t>
            </a:r>
          </a:p>
        </p:txBody>
      </p:sp>
      <p:sp>
        <p:nvSpPr>
          <p:cNvPr id="13" name="Text Placeholder 5">
            <a:extLst>
              <a:ext uri="{FF2B5EF4-FFF2-40B4-BE49-F238E27FC236}">
                <a16:creationId xmlns:a16="http://schemas.microsoft.com/office/drawing/2014/main" id="{C1A876CC-D1A5-B335-6A09-6E0E99BD0AC6}"/>
              </a:ext>
            </a:extLst>
          </p:cNvPr>
          <p:cNvSpPr txBox="1"/>
          <p:nvPr/>
        </p:nvSpPr>
        <p:spPr>
          <a:xfrm>
            <a:off x="521208" y="1253507"/>
            <a:ext cx="8823326" cy="346075"/>
          </a:xfrm>
          <a:prstGeom prst="rect">
            <a:avLst/>
          </a:prstGeom>
        </p:spPr>
        <p:txBody>
          <a:bodyPr vert="horz" lIns="91388" tIns="54833" rIns="91388" bIns="54833" rtlCol="0" anchor="t">
            <a:noAutofit/>
          </a:bodyPr>
          <a:lstStyle>
            <a:lvl1pPr marL="0" indent="0" algn="l" defTabSz="1018228" rtl="0" eaLnBrk="1" latinLnBrk="0" hangingPunct="1">
              <a:spcBef>
                <a:spcPct val="20000"/>
              </a:spcBef>
              <a:buFont typeface="Arial" pitchFamily="34" charset="0"/>
              <a:buNone/>
              <a:defRPr sz="1600" kern="1200">
                <a:solidFill>
                  <a:schemeClr val="bg1">
                    <a:lumMod val="50000"/>
                  </a:schemeClr>
                </a:solidFill>
                <a:latin typeface="Arial" pitchFamily="34" charset="0"/>
                <a:ea typeface="+mn-ea"/>
                <a:cs typeface="Arial" pitchFamily="34" charset="0"/>
              </a:defRPr>
            </a:lvl1pPr>
            <a:lvl2pPr marL="827310" indent="-318195"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2pPr>
            <a:lvl3pPr marL="1272787"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781900"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291015"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80012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9245"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835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7471"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r>
              <a:rPr lang="en-US" sz="1400" dirty="0"/>
              <a:t>The Case for Diversification: Protecting Wealth in an Uncertain World</a:t>
            </a:r>
          </a:p>
        </p:txBody>
      </p:sp>
      <p:sp>
        <p:nvSpPr>
          <p:cNvPr id="7" name="Text Placeholder 32">
            <a:extLst>
              <a:ext uri="{FF2B5EF4-FFF2-40B4-BE49-F238E27FC236}">
                <a16:creationId xmlns:a16="http://schemas.microsoft.com/office/drawing/2014/main" id="{53A4CAC3-7AF8-63C2-3E10-74D624E2A473}"/>
              </a:ext>
            </a:extLst>
          </p:cNvPr>
          <p:cNvSpPr txBox="1"/>
          <p:nvPr/>
        </p:nvSpPr>
        <p:spPr>
          <a:xfrm>
            <a:off x="521208" y="1854134"/>
            <a:ext cx="9167541" cy="801987"/>
          </a:xfrm>
          <a:prstGeom prst="rect">
            <a:avLst/>
          </a:prstGeom>
        </p:spPr>
        <p:txBody>
          <a:bodyPr vert="horz" lIns="91388" tIns="50911" rIns="0" bIns="50911" rtlCol="0" anchor="t">
            <a:noAutofit/>
          </a:bodyPr>
          <a:lstStyle>
            <a:lvl1pPr marL="0" indent="0" algn="l" defTabSz="1018228" rtl="0" eaLnBrk="1" latinLnBrk="0" hangingPunct="1">
              <a:lnSpc>
                <a:spcPts val="1500"/>
              </a:lnSpc>
              <a:spcBef>
                <a:spcPts val="1200"/>
              </a:spcBef>
              <a:buFontTx/>
              <a:buNone/>
              <a:defRPr sz="1000" kern="1200">
                <a:solidFill>
                  <a:schemeClr val="tx1"/>
                </a:solidFill>
                <a:latin typeface="Arial" pitchFamily="34" charset="0"/>
                <a:ea typeface="+mn-ea"/>
                <a:cs typeface="Arial" pitchFamily="34" charset="0"/>
              </a:defRPr>
            </a:lvl1pPr>
            <a:lvl2pPr marL="0" indent="0" algn="l" defTabSz="1018228" rtl="0" eaLnBrk="1" latinLnBrk="0" hangingPunct="1">
              <a:lnSpc>
                <a:spcPct val="110000"/>
              </a:lnSpc>
              <a:spcBef>
                <a:spcPts val="599"/>
              </a:spcBef>
              <a:buFontTx/>
              <a:buNone/>
              <a:defRPr sz="1100" kern="1200">
                <a:solidFill>
                  <a:schemeClr val="tx1"/>
                </a:solidFill>
                <a:latin typeface="Arial" pitchFamily="34" charset="0"/>
                <a:ea typeface="+mn-ea"/>
                <a:cs typeface="Arial" pitchFamily="34" charset="0"/>
              </a:defRPr>
            </a:lvl2pPr>
            <a:lvl3pPr marL="0" indent="0" algn="l" defTabSz="1018228" rtl="0" eaLnBrk="1" latinLnBrk="0" hangingPunct="1">
              <a:lnSpc>
                <a:spcPct val="110000"/>
              </a:lnSpc>
              <a:spcBef>
                <a:spcPts val="599"/>
              </a:spcBef>
              <a:buFontTx/>
              <a:buNone/>
              <a:defRPr sz="1100" kern="1200">
                <a:solidFill>
                  <a:schemeClr val="tx1"/>
                </a:solidFill>
                <a:latin typeface="Arial" pitchFamily="34" charset="0"/>
                <a:ea typeface="+mn-ea"/>
                <a:cs typeface="Arial" pitchFamily="34" charset="0"/>
              </a:defRPr>
            </a:lvl3pPr>
            <a:lvl4pPr marL="0" indent="0" algn="l" defTabSz="1018228" rtl="0" eaLnBrk="1" latinLnBrk="0" hangingPunct="1">
              <a:lnSpc>
                <a:spcPct val="110000"/>
              </a:lnSpc>
              <a:spcBef>
                <a:spcPts val="599"/>
              </a:spcBef>
              <a:buFontTx/>
              <a:buNone/>
              <a:defRPr sz="1100" kern="1200">
                <a:solidFill>
                  <a:schemeClr val="tx1"/>
                </a:solidFill>
                <a:latin typeface="Arial" pitchFamily="34" charset="0"/>
                <a:ea typeface="+mn-ea"/>
                <a:cs typeface="Arial" pitchFamily="34" charset="0"/>
              </a:defRPr>
            </a:lvl4pPr>
            <a:lvl5pPr marL="0" indent="0" algn="l" defTabSz="1018228" rtl="0" eaLnBrk="1" latinLnBrk="0" hangingPunct="1">
              <a:lnSpc>
                <a:spcPct val="110000"/>
              </a:lnSpc>
              <a:spcBef>
                <a:spcPts val="599"/>
              </a:spcBef>
              <a:buFontTx/>
              <a:buNone/>
              <a:defRPr sz="1100" kern="1200">
                <a:solidFill>
                  <a:schemeClr val="tx1"/>
                </a:solidFill>
                <a:latin typeface="Arial" pitchFamily="34" charset="0"/>
                <a:ea typeface="+mn-ea"/>
                <a:cs typeface="Arial" pitchFamily="34" charset="0"/>
              </a:defRPr>
            </a:lvl5pPr>
            <a:lvl6pPr marL="280012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9245"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835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7471"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nSpc>
                <a:spcPts val="1300"/>
              </a:lnSpc>
            </a:pPr>
            <a:r>
              <a:rPr lang="en-US" sz="1200" b="1" dirty="0">
                <a:latin typeface="Open Sans" panose="020B0606030504020204" pitchFamily="34" charset="0"/>
                <a:ea typeface="Open Sans" panose="020B0606030504020204" pitchFamily="34" charset="0"/>
                <a:cs typeface="Open Sans" panose="020B0606030504020204" pitchFamily="34" charset="0"/>
              </a:rPr>
              <a:t>The first quarter was eventful for markets. </a:t>
            </a:r>
          </a:p>
          <a:p>
            <a:pPr>
              <a:lnSpc>
                <a:spcPts val="1300"/>
              </a:lnSpc>
            </a:pPr>
            <a:r>
              <a:rPr lang="en-US" sz="1100" dirty="0">
                <a:latin typeface="Open Sans" panose="020B0606030504020204" pitchFamily="34" charset="0"/>
                <a:ea typeface="Open Sans" panose="020B0606030504020204" pitchFamily="34" charset="0"/>
                <a:cs typeface="Open Sans" panose="020B0606030504020204" pitchFamily="34" charset="0"/>
              </a:rPr>
              <a:t>Stocks traded higher to start the year, with the S&amp;P 500 posting a modest gain in January. However, the market traded lower in March amid a spike in oil prices.</a:t>
            </a:r>
          </a:p>
        </p:txBody>
      </p:sp>
      <p:sp>
        <p:nvSpPr>
          <p:cNvPr id="10" name="Text Placeholder 32">
            <a:extLst>
              <a:ext uri="{FF2B5EF4-FFF2-40B4-BE49-F238E27FC236}">
                <a16:creationId xmlns:a16="http://schemas.microsoft.com/office/drawing/2014/main" id="{8803193C-4D31-A085-3DB8-EE8DC8A630FD}"/>
              </a:ext>
            </a:extLst>
          </p:cNvPr>
          <p:cNvSpPr txBox="1"/>
          <p:nvPr/>
        </p:nvSpPr>
        <p:spPr>
          <a:xfrm>
            <a:off x="4456890" y="5593430"/>
            <a:ext cx="4227964" cy="309233"/>
          </a:xfrm>
          <a:prstGeom prst="rect">
            <a:avLst/>
          </a:prstGeom>
        </p:spPr>
        <p:txBody>
          <a:bodyPr vert="horz" lIns="91388" tIns="50911" rIns="0" bIns="50911" rtlCol="0" anchor="t">
            <a:noAutofit/>
          </a:bodyPr>
          <a:lstStyle>
            <a:lvl1pPr marL="0" indent="0" algn="l" defTabSz="1018228" rtl="0" eaLnBrk="1" latinLnBrk="0" hangingPunct="1">
              <a:lnSpc>
                <a:spcPts val="1500"/>
              </a:lnSpc>
              <a:spcBef>
                <a:spcPts val="1200"/>
              </a:spcBef>
              <a:buFontTx/>
              <a:buNone/>
              <a:defRPr sz="1000" kern="1200">
                <a:solidFill>
                  <a:schemeClr val="tx1"/>
                </a:solidFill>
                <a:latin typeface="Arial" pitchFamily="34" charset="0"/>
                <a:ea typeface="+mn-ea"/>
                <a:cs typeface="Arial" pitchFamily="34" charset="0"/>
              </a:defRPr>
            </a:lvl1pPr>
            <a:lvl2pPr marL="0" indent="0" algn="l" defTabSz="1018228" rtl="0" eaLnBrk="1" latinLnBrk="0" hangingPunct="1">
              <a:lnSpc>
                <a:spcPct val="110000"/>
              </a:lnSpc>
              <a:spcBef>
                <a:spcPts val="599"/>
              </a:spcBef>
              <a:buFontTx/>
              <a:buNone/>
              <a:defRPr sz="1100" kern="1200">
                <a:solidFill>
                  <a:schemeClr val="tx1"/>
                </a:solidFill>
                <a:latin typeface="Arial" pitchFamily="34" charset="0"/>
                <a:ea typeface="+mn-ea"/>
                <a:cs typeface="Arial" pitchFamily="34" charset="0"/>
              </a:defRPr>
            </a:lvl2pPr>
            <a:lvl3pPr marL="0" indent="0" algn="l" defTabSz="1018228" rtl="0" eaLnBrk="1" latinLnBrk="0" hangingPunct="1">
              <a:lnSpc>
                <a:spcPct val="110000"/>
              </a:lnSpc>
              <a:spcBef>
                <a:spcPts val="599"/>
              </a:spcBef>
              <a:buFontTx/>
              <a:buNone/>
              <a:defRPr sz="1100" kern="1200">
                <a:solidFill>
                  <a:schemeClr val="tx1"/>
                </a:solidFill>
                <a:latin typeface="Arial" pitchFamily="34" charset="0"/>
                <a:ea typeface="+mn-ea"/>
                <a:cs typeface="Arial" pitchFamily="34" charset="0"/>
              </a:defRPr>
            </a:lvl3pPr>
            <a:lvl4pPr marL="0" indent="0" algn="l" defTabSz="1018228" rtl="0" eaLnBrk="1" latinLnBrk="0" hangingPunct="1">
              <a:lnSpc>
                <a:spcPct val="110000"/>
              </a:lnSpc>
              <a:spcBef>
                <a:spcPts val="599"/>
              </a:spcBef>
              <a:buFontTx/>
              <a:buNone/>
              <a:defRPr sz="1100" kern="1200">
                <a:solidFill>
                  <a:schemeClr val="tx1"/>
                </a:solidFill>
                <a:latin typeface="Arial" pitchFamily="34" charset="0"/>
                <a:ea typeface="+mn-ea"/>
                <a:cs typeface="Arial" pitchFamily="34" charset="0"/>
              </a:defRPr>
            </a:lvl4pPr>
            <a:lvl5pPr marL="0" indent="0" algn="l" defTabSz="1018228" rtl="0" eaLnBrk="1" latinLnBrk="0" hangingPunct="1">
              <a:lnSpc>
                <a:spcPct val="110000"/>
              </a:lnSpc>
              <a:spcBef>
                <a:spcPts val="599"/>
              </a:spcBef>
              <a:buFontTx/>
              <a:buNone/>
              <a:defRPr sz="1100" kern="1200">
                <a:solidFill>
                  <a:schemeClr val="tx1"/>
                </a:solidFill>
                <a:latin typeface="Arial" pitchFamily="34" charset="0"/>
                <a:ea typeface="+mn-ea"/>
                <a:cs typeface="Arial" pitchFamily="34" charset="0"/>
              </a:defRPr>
            </a:lvl5pPr>
            <a:lvl6pPr marL="280012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9245"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835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7471"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nSpc>
                <a:spcPct val="100000"/>
              </a:lnSpc>
              <a:spcBef>
                <a:spcPts val="0"/>
              </a:spcBef>
            </a:pPr>
            <a:endParaRPr lang="en-US" sz="1200" dirty="0">
              <a:latin typeface="Open Sans" panose="020B0606030504020204" pitchFamily="34" charset="0"/>
              <a:ea typeface="Open Sans" panose="020B0606030504020204" pitchFamily="34" charset="0"/>
              <a:cs typeface="Open Sans" panose="020B0606030504020204" pitchFamily="34" charset="0"/>
            </a:endParaRPr>
          </a:p>
        </p:txBody>
      </p:sp>
      <p:sp>
        <p:nvSpPr>
          <p:cNvPr id="15" name="Text Placeholder 32">
            <a:extLst>
              <a:ext uri="{FF2B5EF4-FFF2-40B4-BE49-F238E27FC236}">
                <a16:creationId xmlns:a16="http://schemas.microsoft.com/office/drawing/2014/main" id="{152ECBF5-1991-DD57-78F6-7F47BB81DFE2}"/>
              </a:ext>
            </a:extLst>
          </p:cNvPr>
          <p:cNvSpPr txBox="1"/>
          <p:nvPr/>
        </p:nvSpPr>
        <p:spPr>
          <a:xfrm>
            <a:off x="521208" y="2730375"/>
            <a:ext cx="2355645" cy="3671123"/>
          </a:xfrm>
          <a:prstGeom prst="rect">
            <a:avLst/>
          </a:prstGeom>
        </p:spPr>
        <p:txBody>
          <a:bodyPr vert="horz" lIns="91388" tIns="50911" rIns="0" bIns="50911" rtlCol="0" anchor="t">
            <a:noAutofit/>
          </a:bodyPr>
          <a:lstStyle>
            <a:lvl1pPr marL="0" indent="0" algn="l" defTabSz="1018228" rtl="0" eaLnBrk="1" latinLnBrk="0" hangingPunct="1">
              <a:lnSpc>
                <a:spcPts val="1500"/>
              </a:lnSpc>
              <a:spcBef>
                <a:spcPts val="1200"/>
              </a:spcBef>
              <a:buFontTx/>
              <a:buNone/>
              <a:defRPr sz="1000" kern="1200">
                <a:solidFill>
                  <a:schemeClr val="tx1"/>
                </a:solidFill>
                <a:latin typeface="Arial" pitchFamily="34" charset="0"/>
                <a:ea typeface="+mn-ea"/>
                <a:cs typeface="Arial" pitchFamily="34" charset="0"/>
              </a:defRPr>
            </a:lvl1pPr>
            <a:lvl2pPr marL="0" indent="0" algn="l" defTabSz="1018228" rtl="0" eaLnBrk="1" latinLnBrk="0" hangingPunct="1">
              <a:lnSpc>
                <a:spcPct val="110000"/>
              </a:lnSpc>
              <a:spcBef>
                <a:spcPts val="599"/>
              </a:spcBef>
              <a:buFontTx/>
              <a:buNone/>
              <a:defRPr sz="1100" kern="1200">
                <a:solidFill>
                  <a:schemeClr val="tx1"/>
                </a:solidFill>
                <a:latin typeface="Arial" pitchFamily="34" charset="0"/>
                <a:ea typeface="+mn-ea"/>
                <a:cs typeface="Arial" pitchFamily="34" charset="0"/>
              </a:defRPr>
            </a:lvl2pPr>
            <a:lvl3pPr marL="0" indent="0" algn="l" defTabSz="1018228" rtl="0" eaLnBrk="1" latinLnBrk="0" hangingPunct="1">
              <a:lnSpc>
                <a:spcPct val="110000"/>
              </a:lnSpc>
              <a:spcBef>
                <a:spcPts val="599"/>
              </a:spcBef>
              <a:buFontTx/>
              <a:buNone/>
              <a:defRPr sz="1100" kern="1200">
                <a:solidFill>
                  <a:schemeClr val="tx1"/>
                </a:solidFill>
                <a:latin typeface="Arial" pitchFamily="34" charset="0"/>
                <a:ea typeface="+mn-ea"/>
                <a:cs typeface="Arial" pitchFamily="34" charset="0"/>
              </a:defRPr>
            </a:lvl3pPr>
            <a:lvl4pPr marL="0" indent="0" algn="l" defTabSz="1018228" rtl="0" eaLnBrk="1" latinLnBrk="0" hangingPunct="1">
              <a:lnSpc>
                <a:spcPct val="110000"/>
              </a:lnSpc>
              <a:spcBef>
                <a:spcPts val="599"/>
              </a:spcBef>
              <a:buFontTx/>
              <a:buNone/>
              <a:defRPr sz="1100" kern="1200">
                <a:solidFill>
                  <a:schemeClr val="tx1"/>
                </a:solidFill>
                <a:latin typeface="Arial" pitchFamily="34" charset="0"/>
                <a:ea typeface="+mn-ea"/>
                <a:cs typeface="Arial" pitchFamily="34" charset="0"/>
              </a:defRPr>
            </a:lvl4pPr>
            <a:lvl5pPr marL="0" indent="0" algn="l" defTabSz="1018228" rtl="0" eaLnBrk="1" latinLnBrk="0" hangingPunct="1">
              <a:lnSpc>
                <a:spcPct val="110000"/>
              </a:lnSpc>
              <a:spcBef>
                <a:spcPts val="599"/>
              </a:spcBef>
              <a:buFontTx/>
              <a:buNone/>
              <a:defRPr sz="1100" kern="1200">
                <a:solidFill>
                  <a:schemeClr val="tx1"/>
                </a:solidFill>
                <a:latin typeface="Arial" pitchFamily="34" charset="0"/>
                <a:ea typeface="+mn-ea"/>
                <a:cs typeface="Arial" pitchFamily="34" charset="0"/>
              </a:defRPr>
            </a:lvl5pPr>
            <a:lvl6pPr marL="280012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9245"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835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7471"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nSpc>
                <a:spcPts val="1300"/>
              </a:lnSpc>
            </a:pPr>
            <a:r>
              <a:rPr lang="en-US" sz="1100" dirty="0">
                <a:latin typeface="Open Sans" panose="020B0606030504020204" pitchFamily="34" charset="0"/>
                <a:ea typeface="Open Sans" panose="020B0606030504020204" pitchFamily="34" charset="0"/>
                <a:cs typeface="Open Sans" panose="020B0606030504020204" pitchFamily="34" charset="0"/>
              </a:rPr>
              <a:t>The S&amp;P 500 returned -4.4%, but there were bright spots, despite the late-quarter volatility. The average S&amp;P 500 stock outperformed the broad index by nearly +5% as market leadership broadened, and manufacturing data showed signs of improvement. </a:t>
            </a:r>
          </a:p>
          <a:p>
            <a:pPr>
              <a:lnSpc>
                <a:spcPts val="1300"/>
              </a:lnSpc>
              <a:spcAft>
                <a:spcPts val="600"/>
              </a:spcAft>
            </a:pPr>
            <a:r>
              <a:rPr lang="en-US" sz="1100" dirty="0">
                <a:latin typeface="Open Sans" panose="020B0606030504020204" pitchFamily="34" charset="0"/>
                <a:ea typeface="Open Sans" panose="020B0606030504020204" pitchFamily="34" charset="0"/>
                <a:cs typeface="Open Sans" panose="020B0606030504020204" pitchFamily="34" charset="0"/>
              </a:rPr>
              <a:t>In January, crude oil gained nearly 13% as supply concerns related to Venezuelan output and Middle East tensions began to build. Prices increased another +4% in February, before sharply accelerating in March. The U.S.-Iran conflict and the closure of the Strait of Hormuz—a chokepoint for roughly 20% of global oil flows—sent crude oil prices surging nearly +50% in a single </a:t>
            </a:r>
          </a:p>
        </p:txBody>
      </p:sp>
      <p:sp>
        <p:nvSpPr>
          <p:cNvPr id="18" name="Text Placeholder 32">
            <a:extLst>
              <a:ext uri="{FF2B5EF4-FFF2-40B4-BE49-F238E27FC236}">
                <a16:creationId xmlns:a16="http://schemas.microsoft.com/office/drawing/2014/main" id="{730D3F0C-AA57-7F9E-6921-74D3BC8DBA09}"/>
              </a:ext>
            </a:extLst>
          </p:cNvPr>
          <p:cNvSpPr txBox="1"/>
          <p:nvPr/>
        </p:nvSpPr>
        <p:spPr>
          <a:xfrm>
            <a:off x="500831" y="6350690"/>
            <a:ext cx="9052560" cy="1293310"/>
          </a:xfrm>
          <a:prstGeom prst="rect">
            <a:avLst/>
          </a:prstGeom>
        </p:spPr>
        <p:txBody>
          <a:bodyPr vert="horz" lIns="91388" tIns="50911" rIns="0" bIns="50911" rtlCol="0" anchor="t">
            <a:noAutofit/>
          </a:bodyPr>
          <a:lstStyle>
            <a:lvl1pPr marL="0" indent="0" algn="l" defTabSz="1018228" rtl="0" eaLnBrk="1" latinLnBrk="0" hangingPunct="1">
              <a:lnSpc>
                <a:spcPts val="1500"/>
              </a:lnSpc>
              <a:spcBef>
                <a:spcPts val="1200"/>
              </a:spcBef>
              <a:buFontTx/>
              <a:buNone/>
              <a:defRPr sz="1000" kern="1200">
                <a:solidFill>
                  <a:schemeClr val="tx1"/>
                </a:solidFill>
                <a:latin typeface="Arial" pitchFamily="34" charset="0"/>
                <a:ea typeface="+mn-ea"/>
                <a:cs typeface="Arial" pitchFamily="34" charset="0"/>
              </a:defRPr>
            </a:lvl1pPr>
            <a:lvl2pPr marL="0" indent="0" algn="l" defTabSz="1018228" rtl="0" eaLnBrk="1" latinLnBrk="0" hangingPunct="1">
              <a:lnSpc>
                <a:spcPct val="110000"/>
              </a:lnSpc>
              <a:spcBef>
                <a:spcPts val="599"/>
              </a:spcBef>
              <a:buFontTx/>
              <a:buNone/>
              <a:defRPr sz="1100" kern="1200">
                <a:solidFill>
                  <a:schemeClr val="tx1"/>
                </a:solidFill>
                <a:latin typeface="Arial" pitchFamily="34" charset="0"/>
                <a:ea typeface="+mn-ea"/>
                <a:cs typeface="Arial" pitchFamily="34" charset="0"/>
              </a:defRPr>
            </a:lvl2pPr>
            <a:lvl3pPr marL="0" indent="0" algn="l" defTabSz="1018228" rtl="0" eaLnBrk="1" latinLnBrk="0" hangingPunct="1">
              <a:lnSpc>
                <a:spcPct val="110000"/>
              </a:lnSpc>
              <a:spcBef>
                <a:spcPts val="599"/>
              </a:spcBef>
              <a:buFontTx/>
              <a:buNone/>
              <a:defRPr sz="1100" kern="1200">
                <a:solidFill>
                  <a:schemeClr val="tx1"/>
                </a:solidFill>
                <a:latin typeface="Arial" pitchFamily="34" charset="0"/>
                <a:ea typeface="+mn-ea"/>
                <a:cs typeface="Arial" pitchFamily="34" charset="0"/>
              </a:defRPr>
            </a:lvl3pPr>
            <a:lvl4pPr marL="0" indent="0" algn="l" defTabSz="1018228" rtl="0" eaLnBrk="1" latinLnBrk="0" hangingPunct="1">
              <a:lnSpc>
                <a:spcPct val="110000"/>
              </a:lnSpc>
              <a:spcBef>
                <a:spcPts val="599"/>
              </a:spcBef>
              <a:buFontTx/>
              <a:buNone/>
              <a:defRPr sz="1100" kern="1200">
                <a:solidFill>
                  <a:schemeClr val="tx1"/>
                </a:solidFill>
                <a:latin typeface="Arial" pitchFamily="34" charset="0"/>
                <a:ea typeface="+mn-ea"/>
                <a:cs typeface="Arial" pitchFamily="34" charset="0"/>
              </a:defRPr>
            </a:lvl4pPr>
            <a:lvl5pPr marL="0" indent="0" algn="l" defTabSz="1018228" rtl="0" eaLnBrk="1" latinLnBrk="0" hangingPunct="1">
              <a:lnSpc>
                <a:spcPct val="110000"/>
              </a:lnSpc>
              <a:spcBef>
                <a:spcPts val="599"/>
              </a:spcBef>
              <a:buFontTx/>
              <a:buNone/>
              <a:defRPr sz="1100" kern="1200">
                <a:solidFill>
                  <a:schemeClr val="tx1"/>
                </a:solidFill>
                <a:latin typeface="Arial" pitchFamily="34" charset="0"/>
                <a:ea typeface="+mn-ea"/>
                <a:cs typeface="Arial" pitchFamily="34" charset="0"/>
              </a:defRPr>
            </a:lvl5pPr>
            <a:lvl6pPr marL="280012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9245"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835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7471"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nSpc>
                <a:spcPts val="1300"/>
              </a:lnSpc>
              <a:spcAft>
                <a:spcPts val="600"/>
              </a:spcAft>
            </a:pPr>
            <a:r>
              <a:rPr lang="en-US" sz="1100" dirty="0">
                <a:latin typeface="Open Sans" panose="020B0606030504020204" pitchFamily="34" charset="0"/>
                <a:ea typeface="Open Sans" panose="020B0606030504020204" pitchFamily="34" charset="0"/>
                <a:cs typeface="Open Sans" panose="020B0606030504020204" pitchFamily="34" charset="0"/>
              </a:rPr>
              <a:t>month. By quarter-end, oil prices had risen more than +70% overall.</a:t>
            </a:r>
          </a:p>
          <a:p>
            <a:pPr>
              <a:lnSpc>
                <a:spcPts val="1300"/>
              </a:lnSpc>
              <a:spcAft>
                <a:spcPts val="600"/>
              </a:spcAft>
            </a:pPr>
            <a:r>
              <a:rPr lang="en-US" sz="1100" dirty="0">
                <a:latin typeface="Open Sans" panose="020B0606030504020204" pitchFamily="34" charset="0"/>
                <a:ea typeface="Open Sans" panose="020B0606030504020204" pitchFamily="34" charset="0"/>
                <a:cs typeface="Open Sans" panose="020B0606030504020204" pitchFamily="34" charset="0"/>
              </a:rPr>
              <a:t>Rising oil prices coupled with the risk of renewed inflation pressure led to a shift in rate cut expectations. At the start of 2026, investors anticipated two to three rate cuts by year-end. Those expectations, however, were steadily priced out over the course of the quarter, with the possibility of a rate </a:t>
            </a:r>
            <a:r>
              <a:rPr lang="en-US" sz="1100" i="1" dirty="0">
                <a:latin typeface="Open Sans" panose="020B0606030504020204" pitchFamily="34" charset="0"/>
                <a:ea typeface="Open Sans" panose="020B0606030504020204" pitchFamily="34" charset="0"/>
                <a:cs typeface="Open Sans" panose="020B0606030504020204" pitchFamily="34" charset="0"/>
              </a:rPr>
              <a:t>hike</a:t>
            </a:r>
            <a:r>
              <a:rPr lang="en-US" sz="1100" dirty="0">
                <a:latin typeface="Open Sans" panose="020B0606030504020204" pitchFamily="34" charset="0"/>
                <a:ea typeface="Open Sans" panose="020B0606030504020204" pitchFamily="34" charset="0"/>
                <a:cs typeface="Open Sans" panose="020B0606030504020204" pitchFamily="34" charset="0"/>
              </a:rPr>
              <a:t> being discussed as oil prices spiked in March. </a:t>
            </a:r>
          </a:p>
          <a:p>
            <a:pPr>
              <a:lnSpc>
                <a:spcPts val="1300"/>
              </a:lnSpc>
              <a:spcAft>
                <a:spcPts val="600"/>
              </a:spcAft>
            </a:pPr>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pic>
        <p:nvPicPr>
          <p:cNvPr id="32" name="Picture 31">
            <a:extLst>
              <a:ext uri="{FF2B5EF4-FFF2-40B4-BE49-F238E27FC236}">
                <a16:creationId xmlns:a16="http://schemas.microsoft.com/office/drawing/2014/main" id="{2F4CC241-5479-7258-880C-2D5E5A9387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80065" y="2605312"/>
            <a:ext cx="6608684" cy="3671124"/>
          </a:xfrm>
          <a:prstGeom prst="rect">
            <a:avLst/>
          </a:prstGeom>
        </p:spPr>
      </p:pic>
    </p:spTree>
    <p:extLst>
      <p:ext uri="{BB962C8B-B14F-4D97-AF65-F5344CB8AC3E}">
        <p14:creationId xmlns:p14="http://schemas.microsoft.com/office/powerpoint/2010/main" val="193460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6082EE-A885-AE42-AB8C-0FFB0D13CE48}"/>
            </a:ext>
          </a:extLst>
        </p:cNvPr>
        <p:cNvGrpSpPr/>
        <p:nvPr/>
      </p:nvGrpSpPr>
      <p:grpSpPr>
        <a:xfrm>
          <a:off x="0" y="0"/>
          <a:ext cx="0" cy="0"/>
          <a:chOff x="0" y="0"/>
          <a:chExt cx="0" cy="0"/>
        </a:xfrm>
      </p:grpSpPr>
      <p:sp>
        <p:nvSpPr>
          <p:cNvPr id="9" name="Slide Number Placeholder 2">
            <a:extLst>
              <a:ext uri="{FF2B5EF4-FFF2-40B4-BE49-F238E27FC236}">
                <a16:creationId xmlns:a16="http://schemas.microsoft.com/office/drawing/2014/main" id="{00E97CCD-CF09-E34D-247A-028B8D1F3E15}"/>
              </a:ext>
            </a:extLst>
          </p:cNvPr>
          <p:cNvSpPr>
            <a:spLocks noGrp="1"/>
          </p:cNvSpPr>
          <p:nvPr>
            <p:ph type="sldNum" sz="quarter" idx="12"/>
          </p:nvPr>
        </p:nvSpPr>
        <p:spPr>
          <a:xfrm>
            <a:off x="9006644" y="731044"/>
            <a:ext cx="492760" cy="413808"/>
          </a:xfrm>
        </p:spPr>
        <p:txBody>
          <a:bodyPr/>
          <a:lstStyle/>
          <a:p>
            <a:fld id="{66F6FF41-5833-4EBF-9145-362BCED2914A}" type="slidenum">
              <a:rPr lang="en-US" smtClean="0">
                <a:solidFill>
                  <a:schemeClr val="bg1"/>
                </a:solidFill>
                <a:latin typeface="Open Sans" panose="020B0606030504020204" pitchFamily="34" charset="0"/>
                <a:ea typeface="Open Sans" panose="020B0606030504020204" pitchFamily="34" charset="0"/>
                <a:cs typeface="Open Sans" panose="020B0606030504020204" pitchFamily="34" charset="0"/>
              </a:rPr>
              <a:t>4</a:t>
            </a:fld>
            <a:endParaRPr lang="en-US">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44886467-179C-1121-0352-CB35B7348443}"/>
              </a:ext>
            </a:extLst>
          </p:cNvPr>
          <p:cNvSpPr>
            <a:spLocks noGrp="1"/>
          </p:cNvSpPr>
          <p:nvPr>
            <p:ph type="title"/>
          </p:nvPr>
        </p:nvSpPr>
        <p:spPr>
          <a:xfrm>
            <a:off x="500831" y="813812"/>
            <a:ext cx="9052560" cy="521864"/>
          </a:xfrm>
        </p:spPr>
        <p:txBody>
          <a:bodyPr/>
          <a:lstStyle/>
          <a:p>
            <a:r>
              <a:rPr lang="en-US" b="1" dirty="0">
                <a:solidFill>
                  <a:srgbClr val="141E25"/>
                </a:solidFill>
                <a:latin typeface="Montserrat" panose="00000500000000000000" pitchFamily="50" charset="0"/>
              </a:rPr>
              <a:t>Quarterly Market Review</a:t>
            </a:r>
          </a:p>
        </p:txBody>
      </p:sp>
      <p:sp>
        <p:nvSpPr>
          <p:cNvPr id="13" name="Text Placeholder 5">
            <a:extLst>
              <a:ext uri="{FF2B5EF4-FFF2-40B4-BE49-F238E27FC236}">
                <a16:creationId xmlns:a16="http://schemas.microsoft.com/office/drawing/2014/main" id="{FFE5D80D-FE94-A940-D98C-00E3F6822680}"/>
              </a:ext>
            </a:extLst>
          </p:cNvPr>
          <p:cNvSpPr txBox="1"/>
          <p:nvPr/>
        </p:nvSpPr>
        <p:spPr>
          <a:xfrm>
            <a:off x="521208" y="1253507"/>
            <a:ext cx="8823326" cy="346075"/>
          </a:xfrm>
          <a:prstGeom prst="rect">
            <a:avLst/>
          </a:prstGeom>
        </p:spPr>
        <p:txBody>
          <a:bodyPr vert="horz" lIns="91388" tIns="54833" rIns="91388" bIns="54833" rtlCol="0" anchor="t">
            <a:noAutofit/>
          </a:bodyPr>
          <a:lstStyle>
            <a:lvl1pPr marL="0" indent="0" algn="l" defTabSz="1018228" rtl="0" eaLnBrk="1" latinLnBrk="0" hangingPunct="1">
              <a:spcBef>
                <a:spcPct val="20000"/>
              </a:spcBef>
              <a:buFont typeface="Arial" pitchFamily="34" charset="0"/>
              <a:buNone/>
              <a:defRPr sz="1600" kern="1200">
                <a:solidFill>
                  <a:schemeClr val="bg1">
                    <a:lumMod val="50000"/>
                  </a:schemeClr>
                </a:solidFill>
                <a:latin typeface="Arial" pitchFamily="34" charset="0"/>
                <a:ea typeface="+mn-ea"/>
                <a:cs typeface="Arial" pitchFamily="34" charset="0"/>
              </a:defRPr>
            </a:lvl1pPr>
            <a:lvl2pPr marL="827310" indent="-318195"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2pPr>
            <a:lvl3pPr marL="1272787"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781900"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291015"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80012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9245"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835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7471"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r>
              <a:rPr lang="en-US" sz="1400" dirty="0"/>
              <a:t>The Case for Diversification: Protecting Wealth in an Uncertain World</a:t>
            </a:r>
          </a:p>
        </p:txBody>
      </p:sp>
      <p:sp>
        <p:nvSpPr>
          <p:cNvPr id="15" name="Text Placeholder 32">
            <a:extLst>
              <a:ext uri="{FF2B5EF4-FFF2-40B4-BE49-F238E27FC236}">
                <a16:creationId xmlns:a16="http://schemas.microsoft.com/office/drawing/2014/main" id="{28187FB0-66E9-3847-000B-FE2B194E62B0}"/>
              </a:ext>
            </a:extLst>
          </p:cNvPr>
          <p:cNvSpPr txBox="1"/>
          <p:nvPr/>
        </p:nvSpPr>
        <p:spPr>
          <a:xfrm>
            <a:off x="500832" y="1916731"/>
            <a:ext cx="5464848" cy="5495743"/>
          </a:xfrm>
          <a:prstGeom prst="rect">
            <a:avLst/>
          </a:prstGeom>
        </p:spPr>
        <p:txBody>
          <a:bodyPr vert="horz" lIns="91388" tIns="50911" rIns="0" bIns="50911" rtlCol="0" anchor="t">
            <a:noAutofit/>
          </a:bodyPr>
          <a:lstStyle>
            <a:lvl1pPr marL="0" indent="0" algn="l" defTabSz="1018228" rtl="0" eaLnBrk="1" latinLnBrk="0" hangingPunct="1">
              <a:lnSpc>
                <a:spcPts val="1500"/>
              </a:lnSpc>
              <a:spcBef>
                <a:spcPts val="1200"/>
              </a:spcBef>
              <a:buFontTx/>
              <a:buNone/>
              <a:defRPr sz="1000" kern="1200">
                <a:solidFill>
                  <a:schemeClr val="tx1"/>
                </a:solidFill>
                <a:latin typeface="Arial" pitchFamily="34" charset="0"/>
                <a:ea typeface="+mn-ea"/>
                <a:cs typeface="Arial" pitchFamily="34" charset="0"/>
              </a:defRPr>
            </a:lvl1pPr>
            <a:lvl2pPr marL="0" indent="0" algn="l" defTabSz="1018228" rtl="0" eaLnBrk="1" latinLnBrk="0" hangingPunct="1">
              <a:lnSpc>
                <a:spcPct val="110000"/>
              </a:lnSpc>
              <a:spcBef>
                <a:spcPts val="599"/>
              </a:spcBef>
              <a:buFontTx/>
              <a:buNone/>
              <a:defRPr sz="1100" kern="1200">
                <a:solidFill>
                  <a:schemeClr val="tx1"/>
                </a:solidFill>
                <a:latin typeface="Arial" pitchFamily="34" charset="0"/>
                <a:ea typeface="+mn-ea"/>
                <a:cs typeface="Arial" pitchFamily="34" charset="0"/>
              </a:defRPr>
            </a:lvl2pPr>
            <a:lvl3pPr marL="0" indent="0" algn="l" defTabSz="1018228" rtl="0" eaLnBrk="1" latinLnBrk="0" hangingPunct="1">
              <a:lnSpc>
                <a:spcPct val="110000"/>
              </a:lnSpc>
              <a:spcBef>
                <a:spcPts val="599"/>
              </a:spcBef>
              <a:buFontTx/>
              <a:buNone/>
              <a:defRPr sz="1100" kern="1200">
                <a:solidFill>
                  <a:schemeClr val="tx1"/>
                </a:solidFill>
                <a:latin typeface="Arial" pitchFamily="34" charset="0"/>
                <a:ea typeface="+mn-ea"/>
                <a:cs typeface="Arial" pitchFamily="34" charset="0"/>
              </a:defRPr>
            </a:lvl3pPr>
            <a:lvl4pPr marL="0" indent="0" algn="l" defTabSz="1018228" rtl="0" eaLnBrk="1" latinLnBrk="0" hangingPunct="1">
              <a:lnSpc>
                <a:spcPct val="110000"/>
              </a:lnSpc>
              <a:spcBef>
                <a:spcPts val="599"/>
              </a:spcBef>
              <a:buFontTx/>
              <a:buNone/>
              <a:defRPr sz="1100" kern="1200">
                <a:solidFill>
                  <a:schemeClr val="tx1"/>
                </a:solidFill>
                <a:latin typeface="Arial" pitchFamily="34" charset="0"/>
                <a:ea typeface="+mn-ea"/>
                <a:cs typeface="Arial" pitchFamily="34" charset="0"/>
              </a:defRPr>
            </a:lvl4pPr>
            <a:lvl5pPr marL="0" indent="0" algn="l" defTabSz="1018228" rtl="0" eaLnBrk="1" latinLnBrk="0" hangingPunct="1">
              <a:lnSpc>
                <a:spcPct val="110000"/>
              </a:lnSpc>
              <a:spcBef>
                <a:spcPts val="599"/>
              </a:spcBef>
              <a:buFontTx/>
              <a:buNone/>
              <a:defRPr sz="1100" kern="1200">
                <a:solidFill>
                  <a:schemeClr val="tx1"/>
                </a:solidFill>
                <a:latin typeface="Arial" pitchFamily="34" charset="0"/>
                <a:ea typeface="+mn-ea"/>
                <a:cs typeface="Arial" pitchFamily="34" charset="0"/>
              </a:defRPr>
            </a:lvl5pPr>
            <a:lvl6pPr marL="280012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9245"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835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7471"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just">
              <a:lnSpc>
                <a:spcPts val="1400"/>
              </a:lnSpc>
              <a:spcBef>
                <a:spcPts val="1000"/>
              </a:spcBef>
            </a:pPr>
            <a:r>
              <a:rPr lang="en-US" sz="1100" dirty="0">
                <a:latin typeface="Open Sans" panose="020B0606030504020204" pitchFamily="34" charset="0"/>
                <a:ea typeface="Open Sans" panose="020B0606030504020204" pitchFamily="34" charset="0"/>
                <a:cs typeface="Open Sans" panose="020B0606030504020204" pitchFamily="34" charset="0"/>
              </a:rPr>
              <a:t>Looking ahead, the situation remains fluid. Oil is trading near $100 per barrel, suggesting the market expects ongoing disruption, while developments in the Middle East will likely continue to influence short-term market direction.</a:t>
            </a:r>
          </a:p>
          <a:p>
            <a:pPr algn="just">
              <a:lnSpc>
                <a:spcPts val="1400"/>
              </a:lnSpc>
              <a:spcBef>
                <a:spcPts val="1000"/>
              </a:spcBef>
            </a:pPr>
            <a:r>
              <a:rPr lang="en-US" sz="1100" dirty="0">
                <a:latin typeface="Open Sans" panose="020B0606030504020204" pitchFamily="34" charset="0"/>
                <a:ea typeface="Open Sans" panose="020B0606030504020204" pitchFamily="34" charset="0"/>
                <a:cs typeface="Open Sans" panose="020B0606030504020204" pitchFamily="34" charset="0"/>
              </a:rPr>
              <a:t>The key development to watch in the coming months is the situation in the Middle East and its impact on oil prices. The Strait of Hormuz was still closed at quarter-end, with negotiations ongoing. Progress toward a resolution would likely ease energy costs and reduce inflation pressures, giving the Federal Reserve more flexibility on interest rate policy. A prolonged disruption would give higher oil prices more time to work their way through to the economy, potentially affecting consumer spending and business investment while keeping inflation elevated.</a:t>
            </a:r>
          </a:p>
          <a:p>
            <a:pPr algn="just">
              <a:lnSpc>
                <a:spcPts val="1400"/>
              </a:lnSpc>
              <a:spcBef>
                <a:spcPts val="1000"/>
              </a:spcBef>
            </a:pPr>
            <a:r>
              <a:rPr lang="en-US" sz="1100" dirty="0">
                <a:latin typeface="Open Sans" panose="020B0606030504020204" pitchFamily="34" charset="0"/>
                <a:ea typeface="Open Sans" panose="020B0606030504020204" pitchFamily="34" charset="0"/>
                <a:cs typeface="Open Sans" panose="020B0606030504020204" pitchFamily="34" charset="0"/>
              </a:rPr>
              <a:t>Ultimately, the relationship between oil prices, inflation, and Federal Reserve policy remains a key thread. Upcoming inflation data will be the first reports to capture the full impact of higher energy costs, and how those readings come in will shape the outlook for interest rates and the broader economy.</a:t>
            </a:r>
          </a:p>
          <a:p>
            <a:pPr algn="just">
              <a:lnSpc>
                <a:spcPts val="1400"/>
              </a:lnSpc>
              <a:spcBef>
                <a:spcPts val="1000"/>
              </a:spcBef>
            </a:pPr>
            <a:r>
              <a:rPr lang="en-US" sz="1100" dirty="0">
                <a:latin typeface="Open Sans" panose="020B0606030504020204" pitchFamily="34" charset="0"/>
                <a:ea typeface="Open Sans" panose="020B0606030504020204" pitchFamily="34" charset="0"/>
                <a:cs typeface="Open Sans" panose="020B0606030504020204" pitchFamily="34" charset="0"/>
              </a:rPr>
              <a:t>While the market's decline in Q1 drew attention, it's worth stepping back to look at the bigger picture. </a:t>
            </a:r>
            <a:r>
              <a:rPr lang="en-US" sz="1100" b="1" dirty="0">
                <a:latin typeface="Open Sans" panose="020B0606030504020204" pitchFamily="34" charset="0"/>
                <a:ea typeface="Open Sans" panose="020B0606030504020204" pitchFamily="34" charset="0"/>
                <a:cs typeface="Open Sans" panose="020B0606030504020204" pitchFamily="34" charset="0"/>
              </a:rPr>
              <a:t>Figure 2 </a:t>
            </a:r>
            <a:r>
              <a:rPr lang="en-US" sz="1100" dirty="0">
                <a:latin typeface="Open Sans" panose="020B0606030504020204" pitchFamily="34" charset="0"/>
                <a:ea typeface="Open Sans" panose="020B0606030504020204" pitchFamily="34" charset="0"/>
                <a:cs typeface="Open Sans" panose="020B0606030504020204" pitchFamily="34" charset="0"/>
              </a:rPr>
              <a:t>shows the relationship between the S&amp;P 500's price and its earnings over the past 26 years. The two have moved together with a 96% correlation. When earnings rise, stock prices generally follow. When earnings decline, as they did during the 2001 recession, the 2008 financial crisis, and the 2020 pandemic, stock prices tend to fall. </a:t>
            </a:r>
          </a:p>
          <a:p>
            <a:pPr algn="just">
              <a:lnSpc>
                <a:spcPts val="1400"/>
              </a:lnSpc>
              <a:spcBef>
                <a:spcPts val="1000"/>
              </a:spcBef>
            </a:pPr>
            <a:r>
              <a:rPr lang="en-US" sz="1100" dirty="0">
                <a:latin typeface="Open Sans" panose="020B0606030504020204" pitchFamily="34" charset="0"/>
                <a:ea typeface="Open Sans" panose="020B0606030504020204" pitchFamily="34" charset="0"/>
                <a:cs typeface="Open Sans" panose="020B0606030504020204" pitchFamily="34" charset="0"/>
              </a:rPr>
              <a:t>What stands out about the current environment is that earnings estimates have continued to rise even as the S&amp;P 500 has pulled back. Profit margins remain healthy, and analysts still expect earnings growth in the coming quarters. The market's decline has been driven by uncertainty around oil prices, inflation, and Fed policy, not by a deterioration in the fundamentals that drive stock prices over time. </a:t>
            </a:r>
          </a:p>
          <a:p>
            <a:pPr algn="just">
              <a:lnSpc>
                <a:spcPts val="1400"/>
              </a:lnSpc>
              <a:spcBef>
                <a:spcPts val="1000"/>
              </a:spcBef>
            </a:pPr>
            <a:r>
              <a:rPr lang="en-US" sz="1100" b="1" dirty="0">
                <a:latin typeface="Open Sans" panose="020B0606030504020204" pitchFamily="34" charset="0"/>
                <a:ea typeface="Open Sans" panose="020B0606030504020204" pitchFamily="34" charset="0"/>
                <a:cs typeface="Open Sans" panose="020B0606030504020204" pitchFamily="34" charset="0"/>
              </a:rPr>
              <a:t>That distinction is important for long-term investors.</a:t>
            </a:r>
          </a:p>
          <a:p>
            <a:pPr algn="just">
              <a:lnSpc>
                <a:spcPts val="1400"/>
              </a:lnSpc>
              <a:spcBef>
                <a:spcPts val="600"/>
              </a:spcBef>
            </a:pPr>
            <a:endParaRPr lang="en-US" sz="1100" dirty="0">
              <a:latin typeface="Open Sans" panose="020B0606030504020204" pitchFamily="34" charset="0"/>
              <a:ea typeface="Open Sans" panose="020B0606030504020204" pitchFamily="34" charset="0"/>
              <a:cs typeface="Open Sans" panose="020B0606030504020204" pitchFamily="34" charset="0"/>
            </a:endParaRPr>
          </a:p>
          <a:p>
            <a:pPr algn="just">
              <a:spcAft>
                <a:spcPts val="600"/>
              </a:spcAft>
            </a:pPr>
            <a:endParaRPr lang="en-US" sz="1100" dirty="0">
              <a:latin typeface="Open Sans" panose="020B0606030504020204" pitchFamily="34" charset="0"/>
              <a:ea typeface="Open Sans" panose="020B0606030504020204" pitchFamily="34" charset="0"/>
              <a:cs typeface="Open Sans" panose="020B0606030504020204" pitchFamily="34" charset="0"/>
            </a:endParaRPr>
          </a:p>
          <a:p>
            <a:pPr algn="just">
              <a:spcAft>
                <a:spcPts val="600"/>
              </a:spcAft>
            </a:pPr>
            <a:endParaRPr lang="en-US" sz="1100" dirty="0">
              <a:latin typeface="Open Sans" panose="020B0606030504020204" pitchFamily="34" charset="0"/>
              <a:ea typeface="Open Sans" panose="020B0606030504020204" pitchFamily="34" charset="0"/>
              <a:cs typeface="Open Sans" panose="020B0606030504020204" pitchFamily="34" charset="0"/>
            </a:endParaRPr>
          </a:p>
          <a:p>
            <a:pPr algn="just"/>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id="{F1E37BAB-90E2-85EC-91A4-7A13A0E807B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46219" y="2014012"/>
            <a:ext cx="3509600" cy="2219281"/>
          </a:xfrm>
          <a:prstGeom prst="rect">
            <a:avLst/>
          </a:prstGeom>
          <a:noFill/>
          <a:ln>
            <a:solidFill>
              <a:schemeClr val="bg1">
                <a:lumMod val="85000"/>
              </a:schemeClr>
            </a:solidFill>
          </a:ln>
        </p:spPr>
      </p:pic>
      <p:sp>
        <p:nvSpPr>
          <p:cNvPr id="6" name="TextBox 5">
            <a:extLst>
              <a:ext uri="{FF2B5EF4-FFF2-40B4-BE49-F238E27FC236}">
                <a16:creationId xmlns:a16="http://schemas.microsoft.com/office/drawing/2014/main" id="{B60A67B6-EE71-FFA3-0E3F-CC0BC30F21FA}"/>
              </a:ext>
            </a:extLst>
          </p:cNvPr>
          <p:cNvSpPr txBox="1"/>
          <p:nvPr/>
        </p:nvSpPr>
        <p:spPr>
          <a:xfrm>
            <a:off x="6043790" y="1947236"/>
            <a:ext cx="3790873" cy="231760"/>
          </a:xfrm>
          <a:prstGeom prst="rect">
            <a:avLst/>
          </a:prstGeom>
          <a:solidFill>
            <a:schemeClr val="bg1"/>
          </a:solidFill>
        </p:spPr>
        <p:txBody>
          <a:bodyPr wrap="square" rtlCol="0">
            <a:spAutoFit/>
          </a:bodyPr>
          <a:lstStyle/>
          <a:p>
            <a:r>
              <a:rPr lang="en-US" sz="900" b="1" dirty="0">
                <a:latin typeface="+mj-lt"/>
              </a:rPr>
              <a:t>Figure 1: Oil Prices Trade at Highest Level Since Mid-2022</a:t>
            </a:r>
          </a:p>
        </p:txBody>
      </p:sp>
      <p:grpSp>
        <p:nvGrpSpPr>
          <p:cNvPr id="11" name="Group 10">
            <a:extLst>
              <a:ext uri="{FF2B5EF4-FFF2-40B4-BE49-F238E27FC236}">
                <a16:creationId xmlns:a16="http://schemas.microsoft.com/office/drawing/2014/main" id="{773CD607-70A5-2DF3-0847-ECE097360563}"/>
              </a:ext>
            </a:extLst>
          </p:cNvPr>
          <p:cNvGrpSpPr/>
          <p:nvPr/>
        </p:nvGrpSpPr>
        <p:grpSpPr>
          <a:xfrm>
            <a:off x="6064075" y="4408397"/>
            <a:ext cx="3790873" cy="2989995"/>
            <a:chOff x="6064075" y="4301389"/>
            <a:chExt cx="3790873" cy="2989995"/>
          </a:xfrm>
        </p:grpSpPr>
        <p:pic>
          <p:nvPicPr>
            <p:cNvPr id="5" name="Picture 4">
              <a:extLst>
                <a:ext uri="{FF2B5EF4-FFF2-40B4-BE49-F238E27FC236}">
                  <a16:creationId xmlns:a16="http://schemas.microsoft.com/office/drawing/2014/main" id="{150217CB-D947-CD63-CE24-91C7C31CB83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44523" y="4368179"/>
              <a:ext cx="3511296" cy="2923205"/>
            </a:xfrm>
            <a:prstGeom prst="rect">
              <a:avLst/>
            </a:prstGeom>
            <a:noFill/>
            <a:ln>
              <a:solidFill>
                <a:schemeClr val="bg1">
                  <a:lumMod val="95000"/>
                </a:schemeClr>
              </a:solidFill>
            </a:ln>
          </p:spPr>
        </p:pic>
        <p:sp>
          <p:nvSpPr>
            <p:cNvPr id="8" name="TextBox 7">
              <a:extLst>
                <a:ext uri="{FF2B5EF4-FFF2-40B4-BE49-F238E27FC236}">
                  <a16:creationId xmlns:a16="http://schemas.microsoft.com/office/drawing/2014/main" id="{D2CCFEBD-E62E-9C9E-005B-8B293EAE15A1}"/>
                </a:ext>
              </a:extLst>
            </p:cNvPr>
            <p:cNvSpPr txBox="1"/>
            <p:nvPr/>
          </p:nvSpPr>
          <p:spPr>
            <a:xfrm>
              <a:off x="6064075" y="4301389"/>
              <a:ext cx="3790873" cy="231760"/>
            </a:xfrm>
            <a:prstGeom prst="rect">
              <a:avLst/>
            </a:prstGeom>
            <a:solidFill>
              <a:schemeClr val="bg1"/>
            </a:solidFill>
          </p:spPr>
          <p:txBody>
            <a:bodyPr wrap="square" rtlCol="0">
              <a:spAutoFit/>
            </a:bodyPr>
            <a:lstStyle/>
            <a:p>
              <a:r>
                <a:rPr lang="en-US" sz="900" b="1" dirty="0">
                  <a:latin typeface="+mj-lt"/>
                </a:rPr>
                <a:t>Figure 2: S&amp;P 500 Price Index vs. Earnings Growth</a:t>
              </a:r>
            </a:p>
          </p:txBody>
        </p:sp>
      </p:grpSp>
    </p:spTree>
    <p:extLst>
      <p:ext uri="{BB962C8B-B14F-4D97-AF65-F5344CB8AC3E}">
        <p14:creationId xmlns:p14="http://schemas.microsoft.com/office/powerpoint/2010/main" val="292630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EE1E89-A4F1-C464-D503-73EA683046A6}"/>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E55A1AA7-205D-76B2-2695-A6FF4B5781BD}"/>
              </a:ext>
            </a:extLst>
          </p:cNvPr>
          <p:cNvSpPr/>
          <p:nvPr/>
        </p:nvSpPr>
        <p:spPr>
          <a:xfrm>
            <a:off x="500831" y="4523364"/>
            <a:ext cx="9139280" cy="2587555"/>
          </a:xfrm>
          <a:prstGeom prst="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2">
            <a:extLst>
              <a:ext uri="{FF2B5EF4-FFF2-40B4-BE49-F238E27FC236}">
                <a16:creationId xmlns:a16="http://schemas.microsoft.com/office/drawing/2014/main" id="{B36C000B-6A53-3BC1-1F39-CD506DF5B7C5}"/>
              </a:ext>
            </a:extLst>
          </p:cNvPr>
          <p:cNvSpPr>
            <a:spLocks noGrp="1"/>
          </p:cNvSpPr>
          <p:nvPr>
            <p:ph type="sldNum" sz="quarter" idx="12"/>
          </p:nvPr>
        </p:nvSpPr>
        <p:spPr>
          <a:xfrm>
            <a:off x="9006644" y="731044"/>
            <a:ext cx="492760" cy="413808"/>
          </a:xfrm>
        </p:spPr>
        <p:txBody>
          <a:bodyPr/>
          <a:lstStyle/>
          <a:p>
            <a:fld id="{66F6FF41-5833-4EBF-9145-362BCED2914A}" type="slidenum">
              <a:rPr lang="en-US" smtClean="0">
                <a:solidFill>
                  <a:schemeClr val="bg1"/>
                </a:solidFill>
                <a:latin typeface="Open Sans" panose="020B0606030504020204" pitchFamily="34" charset="0"/>
                <a:ea typeface="Open Sans" panose="020B0606030504020204" pitchFamily="34" charset="0"/>
                <a:cs typeface="Open Sans" panose="020B0606030504020204" pitchFamily="34" charset="0"/>
              </a:rPr>
              <a:t>5</a:t>
            </a:fld>
            <a:endParaRPr lang="en-US">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3B32CE71-103D-C7DA-944D-719342980FC3}"/>
              </a:ext>
            </a:extLst>
          </p:cNvPr>
          <p:cNvSpPr>
            <a:spLocks noGrp="1"/>
          </p:cNvSpPr>
          <p:nvPr>
            <p:ph type="title"/>
          </p:nvPr>
        </p:nvSpPr>
        <p:spPr>
          <a:xfrm>
            <a:off x="500831" y="794357"/>
            <a:ext cx="9052560" cy="521864"/>
          </a:xfrm>
        </p:spPr>
        <p:txBody>
          <a:bodyPr/>
          <a:lstStyle/>
          <a:p>
            <a:r>
              <a:rPr lang="en-US" b="1">
                <a:solidFill>
                  <a:srgbClr val="253145"/>
                </a:solidFill>
                <a:latin typeface="Montserrat" panose="00000500000000000000" pitchFamily="50" charset="0"/>
              </a:rPr>
              <a:t>Quarterly Market Review</a:t>
            </a:r>
          </a:p>
        </p:txBody>
      </p:sp>
      <p:sp>
        <p:nvSpPr>
          <p:cNvPr id="13" name="Text Placeholder 5">
            <a:extLst>
              <a:ext uri="{FF2B5EF4-FFF2-40B4-BE49-F238E27FC236}">
                <a16:creationId xmlns:a16="http://schemas.microsoft.com/office/drawing/2014/main" id="{E832D646-515D-CD08-47D0-D9C047E3EAF8}"/>
              </a:ext>
            </a:extLst>
          </p:cNvPr>
          <p:cNvSpPr txBox="1"/>
          <p:nvPr/>
        </p:nvSpPr>
        <p:spPr>
          <a:xfrm>
            <a:off x="521208" y="1234052"/>
            <a:ext cx="8823326" cy="346075"/>
          </a:xfrm>
          <a:prstGeom prst="rect">
            <a:avLst/>
          </a:prstGeom>
        </p:spPr>
        <p:txBody>
          <a:bodyPr vert="horz" lIns="91388" tIns="54833" rIns="91388" bIns="54833" rtlCol="0" anchor="t">
            <a:noAutofit/>
          </a:bodyPr>
          <a:lstStyle>
            <a:lvl1pPr marL="0" indent="0" algn="l" defTabSz="1018228" rtl="0" eaLnBrk="1" latinLnBrk="0" hangingPunct="1">
              <a:spcBef>
                <a:spcPct val="20000"/>
              </a:spcBef>
              <a:buFont typeface="Arial" pitchFamily="34" charset="0"/>
              <a:buNone/>
              <a:defRPr sz="1600" kern="1200">
                <a:solidFill>
                  <a:schemeClr val="bg1">
                    <a:lumMod val="50000"/>
                  </a:schemeClr>
                </a:solidFill>
                <a:latin typeface="Arial" pitchFamily="34" charset="0"/>
                <a:ea typeface="+mn-ea"/>
                <a:cs typeface="Arial" pitchFamily="34" charset="0"/>
              </a:defRPr>
            </a:lvl1pPr>
            <a:lvl2pPr marL="827310" indent="-318195"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2pPr>
            <a:lvl3pPr marL="1272787"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781900"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291015"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80012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9245"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835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7471"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r>
              <a:rPr lang="en-US" sz="1400" dirty="0"/>
              <a:t>The Case for Diversification: Protecting Wealth in an Uncertain World</a:t>
            </a:r>
          </a:p>
        </p:txBody>
      </p:sp>
      <p:sp>
        <p:nvSpPr>
          <p:cNvPr id="15" name="Text Placeholder 32">
            <a:extLst>
              <a:ext uri="{FF2B5EF4-FFF2-40B4-BE49-F238E27FC236}">
                <a16:creationId xmlns:a16="http://schemas.microsoft.com/office/drawing/2014/main" id="{17D1A7E8-948D-9643-60DD-DD798991280C}"/>
              </a:ext>
            </a:extLst>
          </p:cNvPr>
          <p:cNvSpPr txBox="1"/>
          <p:nvPr/>
        </p:nvSpPr>
        <p:spPr>
          <a:xfrm>
            <a:off x="525292" y="4787270"/>
            <a:ext cx="2572188" cy="2922629"/>
          </a:xfrm>
          <a:prstGeom prst="rect">
            <a:avLst/>
          </a:prstGeom>
        </p:spPr>
        <p:txBody>
          <a:bodyPr vert="horz" lIns="91388" tIns="50911" rIns="0" bIns="50911" rtlCol="0" anchor="t">
            <a:noAutofit/>
          </a:bodyPr>
          <a:lstStyle>
            <a:lvl1pPr marL="0" indent="0" algn="l" defTabSz="1018228" rtl="0" eaLnBrk="1" latinLnBrk="0" hangingPunct="1">
              <a:lnSpc>
                <a:spcPts val="1500"/>
              </a:lnSpc>
              <a:spcBef>
                <a:spcPts val="1200"/>
              </a:spcBef>
              <a:buFontTx/>
              <a:buNone/>
              <a:defRPr sz="1000" kern="1200">
                <a:solidFill>
                  <a:schemeClr val="tx1"/>
                </a:solidFill>
                <a:latin typeface="Arial" pitchFamily="34" charset="0"/>
                <a:ea typeface="+mn-ea"/>
                <a:cs typeface="Arial" pitchFamily="34" charset="0"/>
              </a:defRPr>
            </a:lvl1pPr>
            <a:lvl2pPr marL="0" indent="0" algn="l" defTabSz="1018228" rtl="0" eaLnBrk="1" latinLnBrk="0" hangingPunct="1">
              <a:lnSpc>
                <a:spcPct val="110000"/>
              </a:lnSpc>
              <a:spcBef>
                <a:spcPts val="599"/>
              </a:spcBef>
              <a:buFontTx/>
              <a:buNone/>
              <a:defRPr sz="1100" kern="1200">
                <a:solidFill>
                  <a:schemeClr val="tx1"/>
                </a:solidFill>
                <a:latin typeface="Arial" pitchFamily="34" charset="0"/>
                <a:ea typeface="+mn-ea"/>
                <a:cs typeface="Arial" pitchFamily="34" charset="0"/>
              </a:defRPr>
            </a:lvl2pPr>
            <a:lvl3pPr marL="0" indent="0" algn="l" defTabSz="1018228" rtl="0" eaLnBrk="1" latinLnBrk="0" hangingPunct="1">
              <a:lnSpc>
                <a:spcPct val="110000"/>
              </a:lnSpc>
              <a:spcBef>
                <a:spcPts val="599"/>
              </a:spcBef>
              <a:buFontTx/>
              <a:buNone/>
              <a:defRPr sz="1100" kern="1200">
                <a:solidFill>
                  <a:schemeClr val="tx1"/>
                </a:solidFill>
                <a:latin typeface="Arial" pitchFamily="34" charset="0"/>
                <a:ea typeface="+mn-ea"/>
                <a:cs typeface="Arial" pitchFamily="34" charset="0"/>
              </a:defRPr>
            </a:lvl3pPr>
            <a:lvl4pPr marL="0" indent="0" algn="l" defTabSz="1018228" rtl="0" eaLnBrk="1" latinLnBrk="0" hangingPunct="1">
              <a:lnSpc>
                <a:spcPct val="110000"/>
              </a:lnSpc>
              <a:spcBef>
                <a:spcPts val="599"/>
              </a:spcBef>
              <a:buFontTx/>
              <a:buNone/>
              <a:defRPr sz="1100" kern="1200">
                <a:solidFill>
                  <a:schemeClr val="tx1"/>
                </a:solidFill>
                <a:latin typeface="Arial" pitchFamily="34" charset="0"/>
                <a:ea typeface="+mn-ea"/>
                <a:cs typeface="Arial" pitchFamily="34" charset="0"/>
              </a:defRPr>
            </a:lvl4pPr>
            <a:lvl5pPr marL="0" indent="0" algn="l" defTabSz="1018228" rtl="0" eaLnBrk="1" latinLnBrk="0" hangingPunct="1">
              <a:lnSpc>
                <a:spcPct val="110000"/>
              </a:lnSpc>
              <a:spcBef>
                <a:spcPts val="599"/>
              </a:spcBef>
              <a:buFontTx/>
              <a:buNone/>
              <a:defRPr sz="1100" kern="1200">
                <a:solidFill>
                  <a:schemeClr val="tx1"/>
                </a:solidFill>
                <a:latin typeface="Arial" pitchFamily="34" charset="0"/>
                <a:ea typeface="+mn-ea"/>
                <a:cs typeface="Arial" pitchFamily="34" charset="0"/>
              </a:defRPr>
            </a:lvl5pPr>
            <a:lvl6pPr marL="280012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9245"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835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7471"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r>
              <a:rPr lang="en-US" sz="1400" b="1" dirty="0">
                <a:latin typeface="Open Sans" panose="020B0606030504020204" pitchFamily="34" charset="0"/>
                <a:ea typeface="Open Sans" panose="020B0606030504020204" pitchFamily="34" charset="0"/>
                <a:cs typeface="Open Sans" panose="020B0606030504020204" pitchFamily="34" charset="0"/>
              </a:rPr>
              <a:t>Cooling, Not Collapsing </a:t>
            </a:r>
          </a:p>
          <a:p>
            <a:pPr algn="just"/>
            <a:r>
              <a:rPr lang="en-US" sz="1100" dirty="0">
                <a:latin typeface="Open Sans" panose="020B0606030504020204" pitchFamily="34" charset="0"/>
                <a:ea typeface="Open Sans" panose="020B0606030504020204" pitchFamily="34" charset="0"/>
                <a:cs typeface="Open Sans" panose="020B0606030504020204" pitchFamily="34" charset="0"/>
              </a:rPr>
              <a:t>First quarter data for 2026 suggests the economy is slowing gradually, akin to a late-cycle slowdown rather than a sharp downturn. US growth is slowing from above-trend levels, the labor market is softer but still functional, and consumer spending remains supported, though uneven.  </a:t>
            </a:r>
          </a:p>
        </p:txBody>
      </p:sp>
      <p:sp>
        <p:nvSpPr>
          <p:cNvPr id="2" name="TextBox 1">
            <a:extLst>
              <a:ext uri="{FF2B5EF4-FFF2-40B4-BE49-F238E27FC236}">
                <a16:creationId xmlns:a16="http://schemas.microsoft.com/office/drawing/2014/main" id="{1002BA6C-F4AA-C5B1-4E75-74D52709790F}"/>
              </a:ext>
            </a:extLst>
          </p:cNvPr>
          <p:cNvSpPr txBox="1"/>
          <p:nvPr/>
        </p:nvSpPr>
        <p:spPr>
          <a:xfrm>
            <a:off x="691339" y="3766873"/>
            <a:ext cx="1554480" cy="400110"/>
          </a:xfrm>
          <a:prstGeom prst="rect">
            <a:avLst/>
          </a:prstGeom>
          <a:noFill/>
        </p:spPr>
        <p:txBody>
          <a:bodyPr wrap="square" rtlCol="0">
            <a:spAutoFit/>
          </a:bodyPr>
          <a:lstStyle>
            <a:defPPr>
              <a:defRPr lang="en-US"/>
            </a:defPPr>
            <a:lvl1pPr algn="ctr">
              <a:defRPr sz="1000" b="1">
                <a:solidFill>
                  <a:prstClr val="black"/>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Megan Nichols, CFP® </a:t>
            </a:r>
            <a:endParaRPr lang="en-US" b="0" i="1" dirty="0"/>
          </a:p>
          <a:p>
            <a:r>
              <a:rPr lang="en-US" b="0" i="1" dirty="0"/>
              <a:t>Financial Advisor</a:t>
            </a:r>
          </a:p>
        </p:txBody>
      </p:sp>
      <p:pic>
        <p:nvPicPr>
          <p:cNvPr id="5" name="Picture 4">
            <a:extLst>
              <a:ext uri="{FF2B5EF4-FFF2-40B4-BE49-F238E27FC236}">
                <a16:creationId xmlns:a16="http://schemas.microsoft.com/office/drawing/2014/main" id="{B4B53AC7-370F-E2AC-5434-29AF701554E8}"/>
              </a:ext>
            </a:extLst>
          </p:cNvPr>
          <p:cNvPicPr>
            <a:picLocks noChangeAspect="1"/>
          </p:cNvPicPr>
          <p:nvPr/>
        </p:nvPicPr>
        <p:blipFill>
          <a:blip r:embed="rId2" cstate="print">
            <a:extLst>
              <a:ext uri="{28A0092B-C50C-407E-A947-70E740481C1C}">
                <a14:useLocalDpi xmlns:a14="http://schemas.microsoft.com/office/drawing/2010/main" val="0"/>
              </a:ext>
            </a:extLst>
          </a:blip>
          <a:srcRect l="9815" t="6258" r="11963" b="12247"/>
          <a:stretch>
            <a:fillRect/>
          </a:stretch>
        </p:blipFill>
        <p:spPr>
          <a:xfrm>
            <a:off x="674591" y="2012374"/>
            <a:ext cx="1587976" cy="1655064"/>
          </a:xfrm>
          <a:prstGeom prst="rect">
            <a:avLst/>
          </a:prstGeom>
          <a:ln>
            <a:noFill/>
          </a:ln>
          <a:effectLst>
            <a:outerShdw blurRad="292100" dist="139700" dir="2700000" algn="tl" rotWithShape="0">
              <a:srgbClr val="333333">
                <a:alpha val="65000"/>
              </a:srgbClr>
            </a:outerShdw>
          </a:effectLst>
        </p:spPr>
      </p:pic>
      <p:sp>
        <p:nvSpPr>
          <p:cNvPr id="16" name="Text Placeholder 32">
            <a:extLst>
              <a:ext uri="{FF2B5EF4-FFF2-40B4-BE49-F238E27FC236}">
                <a16:creationId xmlns:a16="http://schemas.microsoft.com/office/drawing/2014/main" id="{3ED671A6-4B09-2BD6-CC9E-F3EEB5184BA1}"/>
              </a:ext>
            </a:extLst>
          </p:cNvPr>
          <p:cNvSpPr txBox="1"/>
          <p:nvPr/>
        </p:nvSpPr>
        <p:spPr>
          <a:xfrm>
            <a:off x="2597284" y="1902407"/>
            <a:ext cx="6902120" cy="2254754"/>
          </a:xfrm>
          <a:prstGeom prst="rect">
            <a:avLst/>
          </a:prstGeom>
        </p:spPr>
        <p:txBody>
          <a:bodyPr vert="horz" lIns="91388" tIns="50911" rIns="0" bIns="50911" rtlCol="0" anchor="t">
            <a:noAutofit/>
          </a:bodyPr>
          <a:lstStyle>
            <a:lvl1pPr marL="0" indent="0" algn="l" defTabSz="1018228" rtl="0" eaLnBrk="1" latinLnBrk="0" hangingPunct="1">
              <a:lnSpc>
                <a:spcPts val="1500"/>
              </a:lnSpc>
              <a:spcBef>
                <a:spcPts val="1200"/>
              </a:spcBef>
              <a:buFontTx/>
              <a:buNone/>
              <a:defRPr sz="1000" kern="1200">
                <a:solidFill>
                  <a:schemeClr val="tx1"/>
                </a:solidFill>
                <a:latin typeface="Arial" pitchFamily="34" charset="0"/>
                <a:ea typeface="+mn-ea"/>
                <a:cs typeface="Arial" pitchFamily="34" charset="0"/>
              </a:defRPr>
            </a:lvl1pPr>
            <a:lvl2pPr marL="0" indent="0" algn="l" defTabSz="1018228" rtl="0" eaLnBrk="1" latinLnBrk="0" hangingPunct="1">
              <a:lnSpc>
                <a:spcPct val="110000"/>
              </a:lnSpc>
              <a:spcBef>
                <a:spcPts val="599"/>
              </a:spcBef>
              <a:buFontTx/>
              <a:buNone/>
              <a:defRPr sz="1100" kern="1200">
                <a:solidFill>
                  <a:schemeClr val="tx1"/>
                </a:solidFill>
                <a:latin typeface="Arial" pitchFamily="34" charset="0"/>
                <a:ea typeface="+mn-ea"/>
                <a:cs typeface="Arial" pitchFamily="34" charset="0"/>
              </a:defRPr>
            </a:lvl2pPr>
            <a:lvl3pPr marL="0" indent="0" algn="l" defTabSz="1018228" rtl="0" eaLnBrk="1" latinLnBrk="0" hangingPunct="1">
              <a:lnSpc>
                <a:spcPct val="110000"/>
              </a:lnSpc>
              <a:spcBef>
                <a:spcPts val="599"/>
              </a:spcBef>
              <a:buFontTx/>
              <a:buNone/>
              <a:defRPr sz="1100" kern="1200">
                <a:solidFill>
                  <a:schemeClr val="tx1"/>
                </a:solidFill>
                <a:latin typeface="Arial" pitchFamily="34" charset="0"/>
                <a:ea typeface="+mn-ea"/>
                <a:cs typeface="Arial" pitchFamily="34" charset="0"/>
              </a:defRPr>
            </a:lvl3pPr>
            <a:lvl4pPr marL="0" indent="0" algn="l" defTabSz="1018228" rtl="0" eaLnBrk="1" latinLnBrk="0" hangingPunct="1">
              <a:lnSpc>
                <a:spcPct val="110000"/>
              </a:lnSpc>
              <a:spcBef>
                <a:spcPts val="599"/>
              </a:spcBef>
              <a:buFontTx/>
              <a:buNone/>
              <a:defRPr sz="1100" kern="1200">
                <a:solidFill>
                  <a:schemeClr val="tx1"/>
                </a:solidFill>
                <a:latin typeface="Arial" pitchFamily="34" charset="0"/>
                <a:ea typeface="+mn-ea"/>
                <a:cs typeface="Arial" pitchFamily="34" charset="0"/>
              </a:defRPr>
            </a:lvl4pPr>
            <a:lvl5pPr marL="0" indent="0" algn="l" defTabSz="1018228" rtl="0" eaLnBrk="1" latinLnBrk="0" hangingPunct="1">
              <a:lnSpc>
                <a:spcPct val="110000"/>
              </a:lnSpc>
              <a:spcBef>
                <a:spcPts val="599"/>
              </a:spcBef>
              <a:buFontTx/>
              <a:buNone/>
              <a:defRPr sz="1100" kern="1200">
                <a:solidFill>
                  <a:schemeClr val="tx1"/>
                </a:solidFill>
                <a:latin typeface="Arial" pitchFamily="34" charset="0"/>
                <a:ea typeface="+mn-ea"/>
                <a:cs typeface="Arial" pitchFamily="34" charset="0"/>
              </a:defRPr>
            </a:lvl5pPr>
            <a:lvl6pPr marL="280012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9245"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835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7471"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r>
              <a:rPr lang="en-US" sz="1100" b="1" dirty="0">
                <a:latin typeface="Open Sans" panose="020B0606030504020204" pitchFamily="34" charset="0"/>
                <a:ea typeface="Open Sans" panose="020B0606030504020204" pitchFamily="34" charset="0"/>
                <a:cs typeface="Open Sans" panose="020B0606030504020204" pitchFamily="34" charset="0"/>
              </a:rPr>
              <a:t>Heading into 2026</a:t>
            </a:r>
            <a:r>
              <a:rPr lang="en-US" sz="1100" dirty="0">
                <a:latin typeface="Open Sans" panose="020B0606030504020204" pitchFamily="34" charset="0"/>
                <a:ea typeface="Open Sans" panose="020B0606030504020204" pitchFamily="34" charset="0"/>
                <a:cs typeface="Open Sans" panose="020B0606030504020204" pitchFamily="34" charset="0"/>
              </a:rPr>
              <a:t>, market sentiment resembled a delicate balancing act, with optimism about growth tempered by concern over inflation and rates potentially disrupting the balance. As the quarter unfolded, markets were reminded that economic transitions are rarely smooth. The quarter felt worse than it actually was, underscoring the importance of discipline, diversification, and long-term perspective during periods of uncertainty. </a:t>
            </a:r>
          </a:p>
          <a:p>
            <a:r>
              <a:rPr lang="en-US" sz="1100" dirty="0">
                <a:latin typeface="Open Sans" panose="020B0606030504020204" pitchFamily="34" charset="0"/>
                <a:ea typeface="Open Sans" panose="020B0606030504020204" pitchFamily="34" charset="0"/>
                <a:cs typeface="Open Sans" panose="020B0606030504020204" pitchFamily="34" charset="0"/>
              </a:rPr>
              <a:t>The economy can feel uncomfortable as it stabilizes because expectations often shift toward worry before the data shows signs of real deterioration, particularly during late-cycle transitions. Overall, the first quarter was a time of resetting those expectations. Heading into the second quarter, the picture is clearer, though challenges remain. </a:t>
            </a:r>
          </a:p>
          <a:p>
            <a:r>
              <a:rPr lang="en-US" sz="1100" dirty="0">
                <a:latin typeface="Open Sans" panose="020B0606030504020204" pitchFamily="34" charset="0"/>
                <a:ea typeface="Open Sans" panose="020B0606030504020204" pitchFamily="34" charset="0"/>
                <a:cs typeface="Open Sans" panose="020B0606030504020204" pitchFamily="34" charset="0"/>
              </a:rPr>
              <a:t>Most importantly, well-constructed portfolios and financial plans are made for periods like this. </a:t>
            </a:r>
          </a:p>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a:extLst>
              <a:ext uri="{FF2B5EF4-FFF2-40B4-BE49-F238E27FC236}">
                <a16:creationId xmlns:a16="http://schemas.microsoft.com/office/drawing/2014/main" id="{B9B0D3CD-1389-4C32-B5D5-9C990D3D678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75497" y="4663685"/>
            <a:ext cx="6161695" cy="2163516"/>
          </a:xfrm>
          <a:prstGeom prst="rect">
            <a:avLst/>
          </a:prstGeom>
          <a:solidFill>
            <a:schemeClr val="bg1"/>
          </a:solidFill>
          <a:ln>
            <a:solidFill>
              <a:schemeClr val="bg1">
                <a:lumMod val="95000"/>
              </a:schemeClr>
            </a:solidFill>
          </a:ln>
        </p:spPr>
      </p:pic>
      <p:sp>
        <p:nvSpPr>
          <p:cNvPr id="4" name="Text Placeholder 32">
            <a:extLst>
              <a:ext uri="{FF2B5EF4-FFF2-40B4-BE49-F238E27FC236}">
                <a16:creationId xmlns:a16="http://schemas.microsoft.com/office/drawing/2014/main" id="{57F45E14-8B06-7027-FF48-7148204DA2F3}"/>
              </a:ext>
            </a:extLst>
          </p:cNvPr>
          <p:cNvSpPr txBox="1"/>
          <p:nvPr/>
        </p:nvSpPr>
        <p:spPr>
          <a:xfrm>
            <a:off x="3292034" y="6768833"/>
            <a:ext cx="2572188" cy="353947"/>
          </a:xfrm>
          <a:prstGeom prst="rect">
            <a:avLst/>
          </a:prstGeom>
        </p:spPr>
        <p:txBody>
          <a:bodyPr vert="horz" lIns="91388" tIns="50911" rIns="0" bIns="50911" rtlCol="0" anchor="t">
            <a:noAutofit/>
          </a:bodyPr>
          <a:lstStyle>
            <a:lvl1pPr marL="0" indent="0" algn="l" defTabSz="1018228" rtl="0" eaLnBrk="1" latinLnBrk="0" hangingPunct="1">
              <a:lnSpc>
                <a:spcPts val="1500"/>
              </a:lnSpc>
              <a:spcBef>
                <a:spcPts val="1200"/>
              </a:spcBef>
              <a:buFontTx/>
              <a:buNone/>
              <a:defRPr sz="1000" kern="1200">
                <a:solidFill>
                  <a:schemeClr val="tx1"/>
                </a:solidFill>
                <a:latin typeface="Arial" pitchFamily="34" charset="0"/>
                <a:ea typeface="+mn-ea"/>
                <a:cs typeface="Arial" pitchFamily="34" charset="0"/>
              </a:defRPr>
            </a:lvl1pPr>
            <a:lvl2pPr marL="0" indent="0" algn="l" defTabSz="1018228" rtl="0" eaLnBrk="1" latinLnBrk="0" hangingPunct="1">
              <a:lnSpc>
                <a:spcPct val="110000"/>
              </a:lnSpc>
              <a:spcBef>
                <a:spcPts val="599"/>
              </a:spcBef>
              <a:buFontTx/>
              <a:buNone/>
              <a:defRPr sz="1100" kern="1200">
                <a:solidFill>
                  <a:schemeClr val="tx1"/>
                </a:solidFill>
                <a:latin typeface="Arial" pitchFamily="34" charset="0"/>
                <a:ea typeface="+mn-ea"/>
                <a:cs typeface="Arial" pitchFamily="34" charset="0"/>
              </a:defRPr>
            </a:lvl2pPr>
            <a:lvl3pPr marL="0" indent="0" algn="l" defTabSz="1018228" rtl="0" eaLnBrk="1" latinLnBrk="0" hangingPunct="1">
              <a:lnSpc>
                <a:spcPct val="110000"/>
              </a:lnSpc>
              <a:spcBef>
                <a:spcPts val="599"/>
              </a:spcBef>
              <a:buFontTx/>
              <a:buNone/>
              <a:defRPr sz="1100" kern="1200">
                <a:solidFill>
                  <a:schemeClr val="tx1"/>
                </a:solidFill>
                <a:latin typeface="Arial" pitchFamily="34" charset="0"/>
                <a:ea typeface="+mn-ea"/>
                <a:cs typeface="Arial" pitchFamily="34" charset="0"/>
              </a:defRPr>
            </a:lvl3pPr>
            <a:lvl4pPr marL="0" indent="0" algn="l" defTabSz="1018228" rtl="0" eaLnBrk="1" latinLnBrk="0" hangingPunct="1">
              <a:lnSpc>
                <a:spcPct val="110000"/>
              </a:lnSpc>
              <a:spcBef>
                <a:spcPts val="599"/>
              </a:spcBef>
              <a:buFontTx/>
              <a:buNone/>
              <a:defRPr sz="1100" kern="1200">
                <a:solidFill>
                  <a:schemeClr val="tx1"/>
                </a:solidFill>
                <a:latin typeface="Arial" pitchFamily="34" charset="0"/>
                <a:ea typeface="+mn-ea"/>
                <a:cs typeface="Arial" pitchFamily="34" charset="0"/>
              </a:defRPr>
            </a:lvl4pPr>
            <a:lvl5pPr marL="0" indent="0" algn="l" defTabSz="1018228" rtl="0" eaLnBrk="1" latinLnBrk="0" hangingPunct="1">
              <a:lnSpc>
                <a:spcPct val="110000"/>
              </a:lnSpc>
              <a:spcBef>
                <a:spcPts val="599"/>
              </a:spcBef>
              <a:buFontTx/>
              <a:buNone/>
              <a:defRPr sz="1100" kern="1200">
                <a:solidFill>
                  <a:schemeClr val="tx1"/>
                </a:solidFill>
                <a:latin typeface="Arial" pitchFamily="34" charset="0"/>
                <a:ea typeface="+mn-ea"/>
                <a:cs typeface="Arial" pitchFamily="34" charset="0"/>
              </a:defRPr>
            </a:lvl5pPr>
            <a:lvl6pPr marL="280012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9245"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835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7471"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r>
              <a:rPr lang="en-US" sz="800" i="1" dirty="0"/>
              <a:t>Source: U.S. Bureau of Economic Analysis.</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66189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12AAB1-AD01-A73D-0BAC-741CDCB4DE0F}"/>
            </a:ext>
          </a:extLst>
        </p:cNvPr>
        <p:cNvGrpSpPr/>
        <p:nvPr/>
      </p:nvGrpSpPr>
      <p:grpSpPr>
        <a:xfrm>
          <a:off x="0" y="0"/>
          <a:ext cx="0" cy="0"/>
          <a:chOff x="0" y="0"/>
          <a:chExt cx="0" cy="0"/>
        </a:xfrm>
      </p:grpSpPr>
      <p:sp>
        <p:nvSpPr>
          <p:cNvPr id="22" name="Rectangle 21">
            <a:extLst>
              <a:ext uri="{FF2B5EF4-FFF2-40B4-BE49-F238E27FC236}">
                <a16:creationId xmlns:a16="http://schemas.microsoft.com/office/drawing/2014/main" id="{BEEAC4B9-6460-E30C-1564-D95F81DB4F83}"/>
              </a:ext>
            </a:extLst>
          </p:cNvPr>
          <p:cNvSpPr/>
          <p:nvPr/>
        </p:nvSpPr>
        <p:spPr>
          <a:xfrm>
            <a:off x="521207" y="5606201"/>
            <a:ext cx="9139280" cy="832293"/>
          </a:xfrm>
          <a:prstGeom prst="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2">
            <a:extLst>
              <a:ext uri="{FF2B5EF4-FFF2-40B4-BE49-F238E27FC236}">
                <a16:creationId xmlns:a16="http://schemas.microsoft.com/office/drawing/2014/main" id="{813DC357-95EA-C02F-4FF1-461D178BC2B3}"/>
              </a:ext>
            </a:extLst>
          </p:cNvPr>
          <p:cNvSpPr>
            <a:spLocks noGrp="1"/>
          </p:cNvSpPr>
          <p:nvPr>
            <p:ph type="sldNum" sz="quarter" idx="12"/>
          </p:nvPr>
        </p:nvSpPr>
        <p:spPr>
          <a:xfrm>
            <a:off x="9006644" y="731044"/>
            <a:ext cx="492760" cy="413808"/>
          </a:xfrm>
        </p:spPr>
        <p:txBody>
          <a:bodyPr/>
          <a:lstStyle/>
          <a:p>
            <a:fld id="{66F6FF41-5833-4EBF-9145-362BCED2914A}" type="slidenum">
              <a:rPr lang="en-US" smtClean="0">
                <a:solidFill>
                  <a:schemeClr val="bg1"/>
                </a:solidFill>
                <a:latin typeface="Open Sans" panose="020B0606030504020204" pitchFamily="34" charset="0"/>
                <a:ea typeface="Open Sans" panose="020B0606030504020204" pitchFamily="34" charset="0"/>
                <a:cs typeface="Open Sans" panose="020B0606030504020204" pitchFamily="34" charset="0"/>
              </a:rPr>
              <a:t>6</a:t>
            </a:fld>
            <a:endParaRPr lang="en-US">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FF398F2C-0BE0-B88F-4859-EC01B43689D8}"/>
              </a:ext>
            </a:extLst>
          </p:cNvPr>
          <p:cNvSpPr>
            <a:spLocks noGrp="1"/>
          </p:cNvSpPr>
          <p:nvPr>
            <p:ph type="title"/>
          </p:nvPr>
        </p:nvSpPr>
        <p:spPr>
          <a:xfrm>
            <a:off x="500831" y="794357"/>
            <a:ext cx="9052560" cy="521864"/>
          </a:xfrm>
        </p:spPr>
        <p:txBody>
          <a:bodyPr/>
          <a:lstStyle/>
          <a:p>
            <a:r>
              <a:rPr lang="en-US" b="1">
                <a:solidFill>
                  <a:srgbClr val="253145"/>
                </a:solidFill>
                <a:latin typeface="Montserrat" panose="00000500000000000000" pitchFamily="50" charset="0"/>
              </a:rPr>
              <a:t>Quarterly Market Review</a:t>
            </a:r>
          </a:p>
        </p:txBody>
      </p:sp>
      <p:sp>
        <p:nvSpPr>
          <p:cNvPr id="13" name="Text Placeholder 5">
            <a:extLst>
              <a:ext uri="{FF2B5EF4-FFF2-40B4-BE49-F238E27FC236}">
                <a16:creationId xmlns:a16="http://schemas.microsoft.com/office/drawing/2014/main" id="{F20ACE7F-8291-40A4-09F2-C2C25DE0E033}"/>
              </a:ext>
            </a:extLst>
          </p:cNvPr>
          <p:cNvSpPr txBox="1"/>
          <p:nvPr/>
        </p:nvSpPr>
        <p:spPr>
          <a:xfrm>
            <a:off x="521208" y="1234052"/>
            <a:ext cx="8823326" cy="346075"/>
          </a:xfrm>
          <a:prstGeom prst="rect">
            <a:avLst/>
          </a:prstGeom>
        </p:spPr>
        <p:txBody>
          <a:bodyPr vert="horz" lIns="91388" tIns="54833" rIns="91388" bIns="54833" rtlCol="0" anchor="t">
            <a:noAutofit/>
          </a:bodyPr>
          <a:lstStyle>
            <a:lvl1pPr marL="0" indent="0" algn="l" defTabSz="1018228" rtl="0" eaLnBrk="1" latinLnBrk="0" hangingPunct="1">
              <a:spcBef>
                <a:spcPct val="20000"/>
              </a:spcBef>
              <a:buFont typeface="Arial" pitchFamily="34" charset="0"/>
              <a:buNone/>
              <a:defRPr sz="1600" kern="1200">
                <a:solidFill>
                  <a:schemeClr val="bg1">
                    <a:lumMod val="50000"/>
                  </a:schemeClr>
                </a:solidFill>
                <a:latin typeface="Arial" pitchFamily="34" charset="0"/>
                <a:ea typeface="+mn-ea"/>
                <a:cs typeface="Arial" pitchFamily="34" charset="0"/>
              </a:defRPr>
            </a:lvl1pPr>
            <a:lvl2pPr marL="827310" indent="-318195"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2pPr>
            <a:lvl3pPr marL="1272787"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781900"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291015"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80012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9245"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835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7471"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r>
              <a:rPr lang="en-US" sz="1400" dirty="0"/>
              <a:t>The Case for Diversification: Protecting Wealth in an Uncertain World</a:t>
            </a:r>
          </a:p>
        </p:txBody>
      </p:sp>
      <p:sp>
        <p:nvSpPr>
          <p:cNvPr id="14" name="Text Placeholder 32">
            <a:extLst>
              <a:ext uri="{FF2B5EF4-FFF2-40B4-BE49-F238E27FC236}">
                <a16:creationId xmlns:a16="http://schemas.microsoft.com/office/drawing/2014/main" id="{EC474593-5135-7803-7598-C414AAC3B26E}"/>
              </a:ext>
            </a:extLst>
          </p:cNvPr>
          <p:cNvSpPr txBox="1"/>
          <p:nvPr/>
        </p:nvSpPr>
        <p:spPr>
          <a:xfrm>
            <a:off x="521208" y="2024662"/>
            <a:ext cx="3000205" cy="2667852"/>
          </a:xfrm>
          <a:prstGeom prst="rect">
            <a:avLst/>
          </a:prstGeom>
        </p:spPr>
        <p:txBody>
          <a:bodyPr vert="horz" lIns="91388" tIns="50911" rIns="0" bIns="50911" rtlCol="0" anchor="t">
            <a:noAutofit/>
          </a:bodyPr>
          <a:lstStyle>
            <a:lvl1pPr marL="0" indent="0" algn="l" defTabSz="1018228" rtl="0" eaLnBrk="1" latinLnBrk="0" hangingPunct="1">
              <a:lnSpc>
                <a:spcPts val="1500"/>
              </a:lnSpc>
              <a:spcBef>
                <a:spcPts val="1200"/>
              </a:spcBef>
              <a:buFontTx/>
              <a:buNone/>
              <a:defRPr sz="1000" kern="1200">
                <a:solidFill>
                  <a:schemeClr val="tx1"/>
                </a:solidFill>
                <a:latin typeface="Arial" pitchFamily="34" charset="0"/>
                <a:ea typeface="+mn-ea"/>
                <a:cs typeface="Arial" pitchFamily="34" charset="0"/>
              </a:defRPr>
            </a:lvl1pPr>
            <a:lvl2pPr marL="0" indent="0" algn="l" defTabSz="1018228" rtl="0" eaLnBrk="1" latinLnBrk="0" hangingPunct="1">
              <a:lnSpc>
                <a:spcPct val="110000"/>
              </a:lnSpc>
              <a:spcBef>
                <a:spcPts val="599"/>
              </a:spcBef>
              <a:buFontTx/>
              <a:buNone/>
              <a:defRPr sz="1100" kern="1200">
                <a:solidFill>
                  <a:schemeClr val="tx1"/>
                </a:solidFill>
                <a:latin typeface="Arial" pitchFamily="34" charset="0"/>
                <a:ea typeface="+mn-ea"/>
                <a:cs typeface="Arial" pitchFamily="34" charset="0"/>
              </a:defRPr>
            </a:lvl2pPr>
            <a:lvl3pPr marL="0" indent="0" algn="l" defTabSz="1018228" rtl="0" eaLnBrk="1" latinLnBrk="0" hangingPunct="1">
              <a:lnSpc>
                <a:spcPct val="110000"/>
              </a:lnSpc>
              <a:spcBef>
                <a:spcPts val="599"/>
              </a:spcBef>
              <a:buFontTx/>
              <a:buNone/>
              <a:defRPr sz="1100" kern="1200">
                <a:solidFill>
                  <a:schemeClr val="tx1"/>
                </a:solidFill>
                <a:latin typeface="Arial" pitchFamily="34" charset="0"/>
                <a:ea typeface="+mn-ea"/>
                <a:cs typeface="Arial" pitchFamily="34" charset="0"/>
              </a:defRPr>
            </a:lvl3pPr>
            <a:lvl4pPr marL="0" indent="0" algn="l" defTabSz="1018228" rtl="0" eaLnBrk="1" latinLnBrk="0" hangingPunct="1">
              <a:lnSpc>
                <a:spcPct val="110000"/>
              </a:lnSpc>
              <a:spcBef>
                <a:spcPts val="599"/>
              </a:spcBef>
              <a:buFontTx/>
              <a:buNone/>
              <a:defRPr sz="1100" kern="1200">
                <a:solidFill>
                  <a:schemeClr val="tx1"/>
                </a:solidFill>
                <a:latin typeface="Arial" pitchFamily="34" charset="0"/>
                <a:ea typeface="+mn-ea"/>
                <a:cs typeface="Arial" pitchFamily="34" charset="0"/>
              </a:defRPr>
            </a:lvl4pPr>
            <a:lvl5pPr marL="0" indent="0" algn="l" defTabSz="1018228" rtl="0" eaLnBrk="1" latinLnBrk="0" hangingPunct="1">
              <a:lnSpc>
                <a:spcPct val="110000"/>
              </a:lnSpc>
              <a:spcBef>
                <a:spcPts val="599"/>
              </a:spcBef>
              <a:buFontTx/>
              <a:buNone/>
              <a:defRPr sz="1100" kern="1200">
                <a:solidFill>
                  <a:schemeClr val="tx1"/>
                </a:solidFill>
                <a:latin typeface="Arial" pitchFamily="34" charset="0"/>
                <a:ea typeface="+mn-ea"/>
                <a:cs typeface="Arial" pitchFamily="34" charset="0"/>
              </a:defRPr>
            </a:lvl5pPr>
            <a:lvl6pPr marL="280012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9245"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835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7471"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just"/>
            <a:r>
              <a:rPr lang="en-US" sz="1100" dirty="0">
                <a:latin typeface="Open Sans" panose="020B0606030504020204" pitchFamily="34" charset="0"/>
                <a:ea typeface="Open Sans" panose="020B0606030504020204" pitchFamily="34" charset="0"/>
                <a:cs typeface="Open Sans" panose="020B0606030504020204" pitchFamily="34" charset="0"/>
              </a:rPr>
              <a:t>The Atlanta Fed’s </a:t>
            </a:r>
            <a:r>
              <a:rPr lang="en-US" sz="1100" dirty="0" err="1">
                <a:latin typeface="Open Sans" panose="020B0606030504020204" pitchFamily="34" charset="0"/>
                <a:ea typeface="Open Sans" panose="020B0606030504020204" pitchFamily="34" charset="0"/>
                <a:cs typeface="Open Sans" panose="020B0606030504020204" pitchFamily="34" charset="0"/>
              </a:rPr>
              <a:t>GDPNow</a:t>
            </a:r>
            <a:r>
              <a:rPr lang="en-US" sz="1100" dirty="0">
                <a:latin typeface="Open Sans" panose="020B0606030504020204" pitchFamily="34" charset="0"/>
                <a:ea typeface="Open Sans" panose="020B0606030504020204" pitchFamily="34" charset="0"/>
                <a:cs typeface="Open Sans" panose="020B0606030504020204" pitchFamily="34" charset="0"/>
              </a:rPr>
              <a:t> estimate for 1Q 2026 real GDP growth indicates a slowdown to roughly 1.6%–2.0%, down from above 3% in late 2025, reflecting softer consumer spending growth and slower inventory accumulation rather than widespread economic stress. </a:t>
            </a:r>
          </a:p>
          <a:p>
            <a:pPr algn="just"/>
            <a:r>
              <a:rPr lang="en-US" sz="1100" dirty="0">
                <a:latin typeface="Open Sans" panose="020B0606030504020204" pitchFamily="34" charset="0"/>
                <a:ea typeface="Open Sans" panose="020B0606030504020204" pitchFamily="34" charset="0"/>
                <a:cs typeface="Open Sans" panose="020B0606030504020204" pitchFamily="34" charset="0"/>
              </a:rPr>
              <a:t>Payroll growth was well below prior-year levels but sufficient to keep the unemployment rate stable. In March, employers added 178,000 jobs, while the unemployment rate held near 4.3%, underscoring a labor market that is cooling but not contracting. </a:t>
            </a:r>
          </a:p>
          <a:p>
            <a:pPr algn="just"/>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17" name="Text Placeholder 32">
            <a:extLst>
              <a:ext uri="{FF2B5EF4-FFF2-40B4-BE49-F238E27FC236}">
                <a16:creationId xmlns:a16="http://schemas.microsoft.com/office/drawing/2014/main" id="{2C234AF3-7E21-4725-5894-E615A6AFFDB9}"/>
              </a:ext>
            </a:extLst>
          </p:cNvPr>
          <p:cNvSpPr txBox="1"/>
          <p:nvPr/>
        </p:nvSpPr>
        <p:spPr>
          <a:xfrm>
            <a:off x="521207" y="4789251"/>
            <a:ext cx="9052560" cy="595893"/>
          </a:xfrm>
          <a:prstGeom prst="rect">
            <a:avLst/>
          </a:prstGeom>
        </p:spPr>
        <p:txBody>
          <a:bodyPr vert="horz" lIns="91388" tIns="50911" rIns="0" bIns="50911" rtlCol="0" anchor="t">
            <a:noAutofit/>
          </a:bodyPr>
          <a:lstStyle>
            <a:lvl1pPr marL="0" indent="0" algn="l" defTabSz="1018228" rtl="0" eaLnBrk="1" latinLnBrk="0" hangingPunct="1">
              <a:lnSpc>
                <a:spcPts val="1500"/>
              </a:lnSpc>
              <a:spcBef>
                <a:spcPts val="1200"/>
              </a:spcBef>
              <a:buFontTx/>
              <a:buNone/>
              <a:defRPr sz="1000" kern="1200">
                <a:solidFill>
                  <a:schemeClr val="tx1"/>
                </a:solidFill>
                <a:latin typeface="Arial" pitchFamily="34" charset="0"/>
                <a:ea typeface="+mn-ea"/>
                <a:cs typeface="Arial" pitchFamily="34" charset="0"/>
              </a:defRPr>
            </a:lvl1pPr>
            <a:lvl2pPr marL="0" indent="0" algn="l" defTabSz="1018228" rtl="0" eaLnBrk="1" latinLnBrk="0" hangingPunct="1">
              <a:lnSpc>
                <a:spcPct val="110000"/>
              </a:lnSpc>
              <a:spcBef>
                <a:spcPts val="599"/>
              </a:spcBef>
              <a:buFontTx/>
              <a:buNone/>
              <a:defRPr sz="1100" kern="1200">
                <a:solidFill>
                  <a:schemeClr val="tx1"/>
                </a:solidFill>
                <a:latin typeface="Arial" pitchFamily="34" charset="0"/>
                <a:ea typeface="+mn-ea"/>
                <a:cs typeface="Arial" pitchFamily="34" charset="0"/>
              </a:defRPr>
            </a:lvl2pPr>
            <a:lvl3pPr marL="0" indent="0" algn="l" defTabSz="1018228" rtl="0" eaLnBrk="1" latinLnBrk="0" hangingPunct="1">
              <a:lnSpc>
                <a:spcPct val="110000"/>
              </a:lnSpc>
              <a:spcBef>
                <a:spcPts val="599"/>
              </a:spcBef>
              <a:buFontTx/>
              <a:buNone/>
              <a:defRPr sz="1100" kern="1200">
                <a:solidFill>
                  <a:schemeClr val="tx1"/>
                </a:solidFill>
                <a:latin typeface="Arial" pitchFamily="34" charset="0"/>
                <a:ea typeface="+mn-ea"/>
                <a:cs typeface="Arial" pitchFamily="34" charset="0"/>
              </a:defRPr>
            </a:lvl3pPr>
            <a:lvl4pPr marL="0" indent="0" algn="l" defTabSz="1018228" rtl="0" eaLnBrk="1" latinLnBrk="0" hangingPunct="1">
              <a:lnSpc>
                <a:spcPct val="110000"/>
              </a:lnSpc>
              <a:spcBef>
                <a:spcPts val="599"/>
              </a:spcBef>
              <a:buFontTx/>
              <a:buNone/>
              <a:defRPr sz="1100" kern="1200">
                <a:solidFill>
                  <a:schemeClr val="tx1"/>
                </a:solidFill>
                <a:latin typeface="Arial" pitchFamily="34" charset="0"/>
                <a:ea typeface="+mn-ea"/>
                <a:cs typeface="Arial" pitchFamily="34" charset="0"/>
              </a:defRPr>
            </a:lvl4pPr>
            <a:lvl5pPr marL="0" indent="0" algn="l" defTabSz="1018228" rtl="0" eaLnBrk="1" latinLnBrk="0" hangingPunct="1">
              <a:lnSpc>
                <a:spcPct val="110000"/>
              </a:lnSpc>
              <a:spcBef>
                <a:spcPts val="599"/>
              </a:spcBef>
              <a:buFontTx/>
              <a:buNone/>
              <a:defRPr sz="1100" kern="1200">
                <a:solidFill>
                  <a:schemeClr val="tx1"/>
                </a:solidFill>
                <a:latin typeface="Arial" pitchFamily="34" charset="0"/>
                <a:ea typeface="+mn-ea"/>
                <a:cs typeface="Arial" pitchFamily="34" charset="0"/>
              </a:defRPr>
            </a:lvl5pPr>
            <a:lvl6pPr marL="280012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9245"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835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7471"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r>
              <a:rPr lang="en-US" sz="1100" dirty="0">
                <a:latin typeface="Open Sans" panose="020B0606030504020204" pitchFamily="34" charset="0"/>
                <a:ea typeface="Open Sans" panose="020B0606030504020204" pitchFamily="34" charset="0"/>
                <a:cs typeface="Open Sans" panose="020B0606030504020204" pitchFamily="34" charset="0"/>
              </a:rPr>
              <a:t>Retail sales rebounded late in the quarter, driven by motor vehicles, health‑related spending, and discretionary categories, as higher‑ticket items like furniture lagged. This pattern suggests elevated prices and borrowing costs are influencing where households are willing to spend. </a:t>
            </a:r>
          </a:p>
        </p:txBody>
      </p:sp>
      <p:pic>
        <p:nvPicPr>
          <p:cNvPr id="10" name="Picture 9">
            <a:extLst>
              <a:ext uri="{FF2B5EF4-FFF2-40B4-BE49-F238E27FC236}">
                <a16:creationId xmlns:a16="http://schemas.microsoft.com/office/drawing/2014/main" id="{7EE6656B-2C1D-4D96-8464-391F2A080AD4}"/>
              </a:ext>
            </a:extLst>
          </p:cNvPr>
          <p:cNvPicPr>
            <a:picLocks noChangeAspect="1"/>
          </p:cNvPicPr>
          <p:nvPr/>
        </p:nvPicPr>
        <p:blipFill rotWithShape="1">
          <a:blip r:embed="rId2">
            <a:extLst>
              <a:ext uri="{28A0092B-C50C-407E-A947-70E740481C1C}">
                <a14:useLocalDpi xmlns:a14="http://schemas.microsoft.com/office/drawing/2010/main" val="0"/>
              </a:ext>
            </a:extLst>
          </a:blip>
          <a:srcRect b="6400"/>
          <a:stretch>
            <a:fillRect/>
          </a:stretch>
        </p:blipFill>
        <p:spPr bwMode="auto">
          <a:xfrm>
            <a:off x="3885999" y="2343757"/>
            <a:ext cx="5595699" cy="1839036"/>
          </a:xfrm>
          <a:prstGeom prst="rect">
            <a:avLst/>
          </a:prstGeom>
          <a:solidFill>
            <a:schemeClr val="bg1"/>
          </a:solidFill>
          <a:ln>
            <a:solidFill>
              <a:schemeClr val="bg1">
                <a:lumMod val="95000"/>
              </a:schemeClr>
            </a:solidFill>
          </a:ln>
          <a:extLst>
            <a:ext uri="{53640926-AAD7-44D8-BBD7-CCE9431645EC}">
              <a14:shadowObscured xmlns:a14="http://schemas.microsoft.com/office/drawing/2010/main"/>
            </a:ext>
          </a:extLst>
        </p:spPr>
      </p:pic>
      <p:sp>
        <p:nvSpPr>
          <p:cNvPr id="19" name="Text Placeholder 32">
            <a:extLst>
              <a:ext uri="{FF2B5EF4-FFF2-40B4-BE49-F238E27FC236}">
                <a16:creationId xmlns:a16="http://schemas.microsoft.com/office/drawing/2014/main" id="{F788032D-88C7-C1A3-85C1-43A52899695A}"/>
              </a:ext>
            </a:extLst>
          </p:cNvPr>
          <p:cNvSpPr txBox="1"/>
          <p:nvPr/>
        </p:nvSpPr>
        <p:spPr>
          <a:xfrm>
            <a:off x="3789700" y="4162719"/>
            <a:ext cx="4422194" cy="235756"/>
          </a:xfrm>
          <a:prstGeom prst="rect">
            <a:avLst/>
          </a:prstGeom>
        </p:spPr>
        <p:txBody>
          <a:bodyPr vert="horz" lIns="91388" tIns="50911" rIns="0" bIns="50911" rtlCol="0" anchor="t">
            <a:noAutofit/>
          </a:bodyPr>
          <a:lstStyle>
            <a:lvl1pPr marL="0" indent="0" algn="l" defTabSz="1018228" rtl="0" eaLnBrk="1" latinLnBrk="0" hangingPunct="1">
              <a:lnSpc>
                <a:spcPts val="1500"/>
              </a:lnSpc>
              <a:spcBef>
                <a:spcPts val="1200"/>
              </a:spcBef>
              <a:buFontTx/>
              <a:buNone/>
              <a:defRPr sz="1000" kern="1200">
                <a:solidFill>
                  <a:schemeClr val="tx1"/>
                </a:solidFill>
                <a:latin typeface="Arial" pitchFamily="34" charset="0"/>
                <a:ea typeface="+mn-ea"/>
                <a:cs typeface="Arial" pitchFamily="34" charset="0"/>
              </a:defRPr>
            </a:lvl1pPr>
            <a:lvl2pPr marL="0" indent="0" algn="l" defTabSz="1018228" rtl="0" eaLnBrk="1" latinLnBrk="0" hangingPunct="1">
              <a:lnSpc>
                <a:spcPct val="110000"/>
              </a:lnSpc>
              <a:spcBef>
                <a:spcPts val="599"/>
              </a:spcBef>
              <a:buFontTx/>
              <a:buNone/>
              <a:defRPr sz="1100" kern="1200">
                <a:solidFill>
                  <a:schemeClr val="tx1"/>
                </a:solidFill>
                <a:latin typeface="Arial" pitchFamily="34" charset="0"/>
                <a:ea typeface="+mn-ea"/>
                <a:cs typeface="Arial" pitchFamily="34" charset="0"/>
              </a:defRPr>
            </a:lvl2pPr>
            <a:lvl3pPr marL="0" indent="0" algn="l" defTabSz="1018228" rtl="0" eaLnBrk="1" latinLnBrk="0" hangingPunct="1">
              <a:lnSpc>
                <a:spcPct val="110000"/>
              </a:lnSpc>
              <a:spcBef>
                <a:spcPts val="599"/>
              </a:spcBef>
              <a:buFontTx/>
              <a:buNone/>
              <a:defRPr sz="1100" kern="1200">
                <a:solidFill>
                  <a:schemeClr val="tx1"/>
                </a:solidFill>
                <a:latin typeface="Arial" pitchFamily="34" charset="0"/>
                <a:ea typeface="+mn-ea"/>
                <a:cs typeface="Arial" pitchFamily="34" charset="0"/>
              </a:defRPr>
            </a:lvl3pPr>
            <a:lvl4pPr marL="0" indent="0" algn="l" defTabSz="1018228" rtl="0" eaLnBrk="1" latinLnBrk="0" hangingPunct="1">
              <a:lnSpc>
                <a:spcPct val="110000"/>
              </a:lnSpc>
              <a:spcBef>
                <a:spcPts val="599"/>
              </a:spcBef>
              <a:buFontTx/>
              <a:buNone/>
              <a:defRPr sz="1100" kern="1200">
                <a:solidFill>
                  <a:schemeClr val="tx1"/>
                </a:solidFill>
                <a:latin typeface="Arial" pitchFamily="34" charset="0"/>
                <a:ea typeface="+mn-ea"/>
                <a:cs typeface="Arial" pitchFamily="34" charset="0"/>
              </a:defRPr>
            </a:lvl4pPr>
            <a:lvl5pPr marL="0" indent="0" algn="l" defTabSz="1018228" rtl="0" eaLnBrk="1" latinLnBrk="0" hangingPunct="1">
              <a:lnSpc>
                <a:spcPct val="110000"/>
              </a:lnSpc>
              <a:spcBef>
                <a:spcPts val="599"/>
              </a:spcBef>
              <a:buFontTx/>
              <a:buNone/>
              <a:defRPr sz="1100" kern="1200">
                <a:solidFill>
                  <a:schemeClr val="tx1"/>
                </a:solidFill>
                <a:latin typeface="Arial" pitchFamily="34" charset="0"/>
                <a:ea typeface="+mn-ea"/>
                <a:cs typeface="Arial" pitchFamily="34" charset="0"/>
              </a:defRPr>
            </a:lvl5pPr>
            <a:lvl6pPr marL="280012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9245"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835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7471"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r>
              <a:rPr lang="en-US" sz="900" i="1" dirty="0"/>
              <a:t>Source: US Census Bureau (Advance Monthly Retail Trade Report, February 2026)</a:t>
            </a:r>
            <a:endParaRPr lang="en-US" sz="900" dirty="0"/>
          </a:p>
        </p:txBody>
      </p:sp>
      <p:sp>
        <p:nvSpPr>
          <p:cNvPr id="23" name="Text Placeholder 32">
            <a:extLst>
              <a:ext uri="{FF2B5EF4-FFF2-40B4-BE49-F238E27FC236}">
                <a16:creationId xmlns:a16="http://schemas.microsoft.com/office/drawing/2014/main" id="{A36E3AD3-FF4C-42EB-6CAE-4016902A25F7}"/>
              </a:ext>
            </a:extLst>
          </p:cNvPr>
          <p:cNvSpPr txBox="1"/>
          <p:nvPr/>
        </p:nvSpPr>
        <p:spPr>
          <a:xfrm>
            <a:off x="521207" y="5809395"/>
            <a:ext cx="9052560" cy="408042"/>
          </a:xfrm>
          <a:prstGeom prst="rect">
            <a:avLst/>
          </a:prstGeom>
        </p:spPr>
        <p:txBody>
          <a:bodyPr vert="horz" lIns="91388" tIns="50911" rIns="0" bIns="50911" rtlCol="0" anchor="t">
            <a:noAutofit/>
          </a:bodyPr>
          <a:lstStyle>
            <a:lvl1pPr marL="0" indent="0" algn="l" defTabSz="1018228" rtl="0" eaLnBrk="1" latinLnBrk="0" hangingPunct="1">
              <a:lnSpc>
                <a:spcPts val="1500"/>
              </a:lnSpc>
              <a:spcBef>
                <a:spcPts val="1200"/>
              </a:spcBef>
              <a:buFontTx/>
              <a:buNone/>
              <a:defRPr sz="1000" kern="1200">
                <a:solidFill>
                  <a:schemeClr val="tx1"/>
                </a:solidFill>
                <a:latin typeface="Arial" pitchFamily="34" charset="0"/>
                <a:ea typeface="+mn-ea"/>
                <a:cs typeface="Arial" pitchFamily="34" charset="0"/>
              </a:defRPr>
            </a:lvl1pPr>
            <a:lvl2pPr marL="0" indent="0" algn="l" defTabSz="1018228" rtl="0" eaLnBrk="1" latinLnBrk="0" hangingPunct="1">
              <a:lnSpc>
                <a:spcPct val="110000"/>
              </a:lnSpc>
              <a:spcBef>
                <a:spcPts val="599"/>
              </a:spcBef>
              <a:buFontTx/>
              <a:buNone/>
              <a:defRPr sz="1100" kern="1200">
                <a:solidFill>
                  <a:schemeClr val="tx1"/>
                </a:solidFill>
                <a:latin typeface="Arial" pitchFamily="34" charset="0"/>
                <a:ea typeface="+mn-ea"/>
                <a:cs typeface="Arial" pitchFamily="34" charset="0"/>
              </a:defRPr>
            </a:lvl2pPr>
            <a:lvl3pPr marL="0" indent="0" algn="l" defTabSz="1018228" rtl="0" eaLnBrk="1" latinLnBrk="0" hangingPunct="1">
              <a:lnSpc>
                <a:spcPct val="110000"/>
              </a:lnSpc>
              <a:spcBef>
                <a:spcPts val="599"/>
              </a:spcBef>
              <a:buFontTx/>
              <a:buNone/>
              <a:defRPr sz="1100" kern="1200">
                <a:solidFill>
                  <a:schemeClr val="tx1"/>
                </a:solidFill>
                <a:latin typeface="Arial" pitchFamily="34" charset="0"/>
                <a:ea typeface="+mn-ea"/>
                <a:cs typeface="Arial" pitchFamily="34" charset="0"/>
              </a:defRPr>
            </a:lvl3pPr>
            <a:lvl4pPr marL="0" indent="0" algn="l" defTabSz="1018228" rtl="0" eaLnBrk="1" latinLnBrk="0" hangingPunct="1">
              <a:lnSpc>
                <a:spcPct val="110000"/>
              </a:lnSpc>
              <a:spcBef>
                <a:spcPts val="599"/>
              </a:spcBef>
              <a:buFontTx/>
              <a:buNone/>
              <a:defRPr sz="1100" kern="1200">
                <a:solidFill>
                  <a:schemeClr val="tx1"/>
                </a:solidFill>
                <a:latin typeface="Arial" pitchFamily="34" charset="0"/>
                <a:ea typeface="+mn-ea"/>
                <a:cs typeface="Arial" pitchFamily="34" charset="0"/>
              </a:defRPr>
            </a:lvl4pPr>
            <a:lvl5pPr marL="0" indent="0" algn="l" defTabSz="1018228" rtl="0" eaLnBrk="1" latinLnBrk="0" hangingPunct="1">
              <a:lnSpc>
                <a:spcPct val="110000"/>
              </a:lnSpc>
              <a:spcBef>
                <a:spcPts val="599"/>
              </a:spcBef>
              <a:buFontTx/>
              <a:buNone/>
              <a:defRPr sz="1100" kern="1200">
                <a:solidFill>
                  <a:schemeClr val="tx1"/>
                </a:solidFill>
                <a:latin typeface="Arial" pitchFamily="34" charset="0"/>
                <a:ea typeface="+mn-ea"/>
                <a:cs typeface="Arial" pitchFamily="34" charset="0"/>
              </a:defRPr>
            </a:lvl5pPr>
            <a:lvl6pPr marL="280012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9245"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835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7471"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r>
              <a:rPr lang="en-US" sz="1100" dirty="0">
                <a:latin typeface="Open Sans" panose="020B0606030504020204" pitchFamily="34" charset="0"/>
                <a:ea typeface="Open Sans" panose="020B0606030504020204" pitchFamily="34" charset="0"/>
                <a:cs typeface="Open Sans" panose="020B0606030504020204" pitchFamily="34" charset="0"/>
              </a:rPr>
              <a:t>Cooling demand, normalizing labor conditions, and reduced excesses often precede longer-term economic stability, though they can feel uncomfortable in real time. </a:t>
            </a:r>
          </a:p>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916433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895996-DE04-2C5A-FFB5-38322DA23376}"/>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8FC3B485-CFB1-79F6-C3C4-C5BAC19B84FF}"/>
              </a:ext>
            </a:extLst>
          </p:cNvPr>
          <p:cNvSpPr/>
          <p:nvPr/>
        </p:nvSpPr>
        <p:spPr>
          <a:xfrm>
            <a:off x="5126479" y="1941997"/>
            <a:ext cx="4546994" cy="5168921"/>
          </a:xfrm>
          <a:prstGeom prst="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2">
            <a:extLst>
              <a:ext uri="{FF2B5EF4-FFF2-40B4-BE49-F238E27FC236}">
                <a16:creationId xmlns:a16="http://schemas.microsoft.com/office/drawing/2014/main" id="{0F1E5636-03B0-8F32-8AC5-68F157941E2F}"/>
              </a:ext>
            </a:extLst>
          </p:cNvPr>
          <p:cNvSpPr>
            <a:spLocks noGrp="1"/>
          </p:cNvSpPr>
          <p:nvPr>
            <p:ph type="sldNum" sz="quarter" idx="12"/>
          </p:nvPr>
        </p:nvSpPr>
        <p:spPr>
          <a:xfrm>
            <a:off x="9006644" y="731044"/>
            <a:ext cx="492760" cy="413808"/>
          </a:xfrm>
        </p:spPr>
        <p:txBody>
          <a:bodyPr/>
          <a:lstStyle/>
          <a:p>
            <a:fld id="{66F6FF41-5833-4EBF-9145-362BCED2914A}" type="slidenum">
              <a:rPr lang="en-US" smtClean="0">
                <a:solidFill>
                  <a:schemeClr val="bg1"/>
                </a:solidFill>
                <a:latin typeface="Open Sans" panose="020B0606030504020204" pitchFamily="34" charset="0"/>
                <a:ea typeface="Open Sans" panose="020B0606030504020204" pitchFamily="34" charset="0"/>
                <a:cs typeface="Open Sans" panose="020B0606030504020204" pitchFamily="34" charset="0"/>
              </a:rPr>
              <a:t>7</a:t>
            </a:fld>
            <a:endParaRPr lang="en-US">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B753DB16-7BD6-EEAC-F256-736446295C66}"/>
              </a:ext>
            </a:extLst>
          </p:cNvPr>
          <p:cNvSpPr>
            <a:spLocks noGrp="1"/>
          </p:cNvSpPr>
          <p:nvPr>
            <p:ph type="title"/>
          </p:nvPr>
        </p:nvSpPr>
        <p:spPr>
          <a:xfrm>
            <a:off x="500831" y="794357"/>
            <a:ext cx="9052560" cy="521864"/>
          </a:xfrm>
        </p:spPr>
        <p:txBody>
          <a:bodyPr/>
          <a:lstStyle/>
          <a:p>
            <a:r>
              <a:rPr lang="en-US" b="1">
                <a:solidFill>
                  <a:srgbClr val="253145"/>
                </a:solidFill>
                <a:latin typeface="Montserrat" panose="00000500000000000000" pitchFamily="50" charset="0"/>
              </a:rPr>
              <a:t>Quarterly Market Review</a:t>
            </a:r>
          </a:p>
        </p:txBody>
      </p:sp>
      <p:sp>
        <p:nvSpPr>
          <p:cNvPr id="13" name="Text Placeholder 5">
            <a:extLst>
              <a:ext uri="{FF2B5EF4-FFF2-40B4-BE49-F238E27FC236}">
                <a16:creationId xmlns:a16="http://schemas.microsoft.com/office/drawing/2014/main" id="{832D8817-2AB5-9AD0-DC1B-FF828B63B1D5}"/>
              </a:ext>
            </a:extLst>
          </p:cNvPr>
          <p:cNvSpPr txBox="1"/>
          <p:nvPr/>
        </p:nvSpPr>
        <p:spPr>
          <a:xfrm>
            <a:off x="521208" y="1234052"/>
            <a:ext cx="8823326" cy="346075"/>
          </a:xfrm>
          <a:prstGeom prst="rect">
            <a:avLst/>
          </a:prstGeom>
        </p:spPr>
        <p:txBody>
          <a:bodyPr vert="horz" lIns="91388" tIns="54833" rIns="91388" bIns="54833" rtlCol="0" anchor="t">
            <a:noAutofit/>
          </a:bodyPr>
          <a:lstStyle>
            <a:lvl1pPr marL="0" indent="0" algn="l" defTabSz="1018228" rtl="0" eaLnBrk="1" latinLnBrk="0" hangingPunct="1">
              <a:spcBef>
                <a:spcPct val="20000"/>
              </a:spcBef>
              <a:buFont typeface="Arial" pitchFamily="34" charset="0"/>
              <a:buNone/>
              <a:defRPr sz="1600" kern="1200">
                <a:solidFill>
                  <a:schemeClr val="bg1">
                    <a:lumMod val="50000"/>
                  </a:schemeClr>
                </a:solidFill>
                <a:latin typeface="Arial" pitchFamily="34" charset="0"/>
                <a:ea typeface="+mn-ea"/>
                <a:cs typeface="Arial" pitchFamily="34" charset="0"/>
              </a:defRPr>
            </a:lvl1pPr>
            <a:lvl2pPr marL="827310" indent="-318195"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2pPr>
            <a:lvl3pPr marL="1272787"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781900"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291015"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80012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9245"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835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7471"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r>
              <a:rPr lang="en-US" sz="1400" dirty="0"/>
              <a:t>The Case for Diversification: Protecting Wealth in an Uncertain World</a:t>
            </a:r>
          </a:p>
        </p:txBody>
      </p:sp>
      <p:sp>
        <p:nvSpPr>
          <p:cNvPr id="16" name="Text Placeholder 32">
            <a:extLst>
              <a:ext uri="{FF2B5EF4-FFF2-40B4-BE49-F238E27FC236}">
                <a16:creationId xmlns:a16="http://schemas.microsoft.com/office/drawing/2014/main" id="{952477C2-84D6-F389-D31C-A2F5D391BC4D}"/>
              </a:ext>
            </a:extLst>
          </p:cNvPr>
          <p:cNvSpPr txBox="1"/>
          <p:nvPr/>
        </p:nvSpPr>
        <p:spPr>
          <a:xfrm>
            <a:off x="500831" y="1941998"/>
            <a:ext cx="4431091" cy="6347224"/>
          </a:xfrm>
          <a:prstGeom prst="rect">
            <a:avLst/>
          </a:prstGeom>
        </p:spPr>
        <p:txBody>
          <a:bodyPr vert="horz" lIns="91388" tIns="50911" rIns="0" bIns="50911" rtlCol="0" anchor="t">
            <a:noAutofit/>
          </a:bodyPr>
          <a:lstStyle>
            <a:lvl1pPr marL="0" indent="0" algn="l" defTabSz="1018228" rtl="0" eaLnBrk="1" latinLnBrk="0" hangingPunct="1">
              <a:lnSpc>
                <a:spcPts val="1500"/>
              </a:lnSpc>
              <a:spcBef>
                <a:spcPts val="1200"/>
              </a:spcBef>
              <a:buFontTx/>
              <a:buNone/>
              <a:defRPr sz="1000" kern="1200">
                <a:solidFill>
                  <a:schemeClr val="tx1"/>
                </a:solidFill>
                <a:latin typeface="Arial" pitchFamily="34" charset="0"/>
                <a:ea typeface="+mn-ea"/>
                <a:cs typeface="Arial" pitchFamily="34" charset="0"/>
              </a:defRPr>
            </a:lvl1pPr>
            <a:lvl2pPr marL="0" indent="0" algn="l" defTabSz="1018228" rtl="0" eaLnBrk="1" latinLnBrk="0" hangingPunct="1">
              <a:lnSpc>
                <a:spcPct val="110000"/>
              </a:lnSpc>
              <a:spcBef>
                <a:spcPts val="599"/>
              </a:spcBef>
              <a:buFontTx/>
              <a:buNone/>
              <a:defRPr sz="1100" kern="1200">
                <a:solidFill>
                  <a:schemeClr val="tx1"/>
                </a:solidFill>
                <a:latin typeface="Arial" pitchFamily="34" charset="0"/>
                <a:ea typeface="+mn-ea"/>
                <a:cs typeface="Arial" pitchFamily="34" charset="0"/>
              </a:defRPr>
            </a:lvl2pPr>
            <a:lvl3pPr marL="0" indent="0" algn="l" defTabSz="1018228" rtl="0" eaLnBrk="1" latinLnBrk="0" hangingPunct="1">
              <a:lnSpc>
                <a:spcPct val="110000"/>
              </a:lnSpc>
              <a:spcBef>
                <a:spcPts val="599"/>
              </a:spcBef>
              <a:buFontTx/>
              <a:buNone/>
              <a:defRPr sz="1100" kern="1200">
                <a:solidFill>
                  <a:schemeClr val="tx1"/>
                </a:solidFill>
                <a:latin typeface="Arial" pitchFamily="34" charset="0"/>
                <a:ea typeface="+mn-ea"/>
                <a:cs typeface="Arial" pitchFamily="34" charset="0"/>
              </a:defRPr>
            </a:lvl3pPr>
            <a:lvl4pPr marL="0" indent="0" algn="l" defTabSz="1018228" rtl="0" eaLnBrk="1" latinLnBrk="0" hangingPunct="1">
              <a:lnSpc>
                <a:spcPct val="110000"/>
              </a:lnSpc>
              <a:spcBef>
                <a:spcPts val="599"/>
              </a:spcBef>
              <a:buFontTx/>
              <a:buNone/>
              <a:defRPr sz="1100" kern="1200">
                <a:solidFill>
                  <a:schemeClr val="tx1"/>
                </a:solidFill>
                <a:latin typeface="Arial" pitchFamily="34" charset="0"/>
                <a:ea typeface="+mn-ea"/>
                <a:cs typeface="Arial" pitchFamily="34" charset="0"/>
              </a:defRPr>
            </a:lvl4pPr>
            <a:lvl5pPr marL="0" indent="0" algn="l" defTabSz="1018228" rtl="0" eaLnBrk="1" latinLnBrk="0" hangingPunct="1">
              <a:lnSpc>
                <a:spcPct val="110000"/>
              </a:lnSpc>
              <a:spcBef>
                <a:spcPts val="599"/>
              </a:spcBef>
              <a:buFontTx/>
              <a:buNone/>
              <a:defRPr sz="1100" kern="1200">
                <a:solidFill>
                  <a:schemeClr val="tx1"/>
                </a:solidFill>
                <a:latin typeface="Arial" pitchFamily="34" charset="0"/>
                <a:ea typeface="+mn-ea"/>
                <a:cs typeface="Arial" pitchFamily="34" charset="0"/>
              </a:defRPr>
            </a:lvl5pPr>
            <a:lvl6pPr marL="280012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9245"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835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7471"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just"/>
            <a:r>
              <a:rPr lang="en-US" sz="1400" b="1" dirty="0">
                <a:latin typeface="Open Sans" panose="020B0606030504020204" pitchFamily="34" charset="0"/>
                <a:ea typeface="Open Sans" panose="020B0606030504020204" pitchFamily="34" charset="0"/>
                <a:cs typeface="Open Sans" panose="020B0606030504020204" pitchFamily="34" charset="0"/>
              </a:rPr>
              <a:t>The Fed’s Narrow Path</a:t>
            </a:r>
          </a:p>
          <a:p>
            <a:pPr algn="just"/>
            <a:r>
              <a:rPr lang="en-US" sz="1100" dirty="0">
                <a:latin typeface="Open Sans" panose="020B0606030504020204" pitchFamily="34" charset="0"/>
                <a:ea typeface="Open Sans" panose="020B0606030504020204" pitchFamily="34" charset="0"/>
                <a:cs typeface="Open Sans" panose="020B0606030504020204" pitchFamily="34" charset="0"/>
              </a:rPr>
              <a:t>Entering 2026, the Federal Reserve was facing a growing tension between its two, sometimes conflicting, mandates: 1) promoting a strong job market and 2) stable prices. </a:t>
            </a:r>
          </a:p>
          <a:p>
            <a:pPr algn="just"/>
            <a:r>
              <a:rPr lang="en-US" sz="1100" dirty="0">
                <a:latin typeface="Open Sans" panose="020B0606030504020204" pitchFamily="34" charset="0"/>
                <a:ea typeface="Open Sans" panose="020B0606030504020204" pitchFamily="34" charset="0"/>
                <a:cs typeface="Open Sans" panose="020B0606030504020204" pitchFamily="34" charset="0"/>
              </a:rPr>
              <a:t>On one side, inflation had cooled meaningfully from earlier peaks, and price stability was improving, though not decisively achieved. Goods had largely normalized, but services (particularly housing-related costs, insurance, and healthcare) remained sticky. </a:t>
            </a:r>
          </a:p>
          <a:p>
            <a:pPr algn="just"/>
            <a:r>
              <a:rPr lang="en-US" sz="1100" dirty="0">
                <a:latin typeface="Open Sans" panose="020B0606030504020204" pitchFamily="34" charset="0"/>
                <a:ea typeface="Open Sans" panose="020B0606030504020204" pitchFamily="34" charset="0"/>
                <a:cs typeface="Open Sans" panose="020B0606030504020204" pitchFamily="34" charset="0"/>
              </a:rPr>
              <a:t>On the other side, the labor market was no longer overheating as hiring had slowed, job openings had declined, and wage growth was moderating. However, unemployment remained low by historical standards, layoffs were limited, and firms were generally reluctant to shed workers. Neither mandate was flashing red, but both were drifting toward discomfort at the same time. </a:t>
            </a:r>
          </a:p>
          <a:p>
            <a:pPr algn="just"/>
            <a:r>
              <a:rPr lang="en-US" sz="1100" dirty="0">
                <a:latin typeface="Open Sans" panose="020B0606030504020204" pitchFamily="34" charset="0"/>
                <a:ea typeface="Open Sans" panose="020B0606030504020204" pitchFamily="34" charset="0"/>
                <a:cs typeface="Open Sans" panose="020B0606030504020204" pitchFamily="34" charset="0"/>
              </a:rPr>
              <a:t>After reviewing first-quarter data, the Fed expects slower growth and a longer path back to their 2% inflation target, keeping rates elevated for now. Since investors entered the year expecting multiple rate decreases in 2026, expectations were adjusted and it was felt throughout markets. </a:t>
            </a:r>
          </a:p>
          <a:p>
            <a:pPr algn="just"/>
            <a:r>
              <a:rPr lang="en-US" sz="1100" dirty="0">
                <a:latin typeface="Open Sans" panose="020B0606030504020204" pitchFamily="34" charset="0"/>
                <a:ea typeface="Open Sans" panose="020B0606030504020204" pitchFamily="34" charset="0"/>
                <a:cs typeface="Open Sans" panose="020B0606030504020204" pitchFamily="34" charset="0"/>
              </a:rPr>
              <a:t>Importantly, history suggests these environments often resolve not through abrupt policy moves, but through time and normalization. While rate cuts may come slowly and unevenly, higher-for-longer does not necessarily mean higher forever. </a:t>
            </a:r>
            <a:endParaRPr lang="en-US" sz="1100" b="1" dirty="0">
              <a:latin typeface="Open Sans" panose="020B0606030504020204" pitchFamily="34" charset="0"/>
              <a:ea typeface="Open Sans" panose="020B0606030504020204" pitchFamily="34" charset="0"/>
              <a:cs typeface="Open Sans" panose="020B0606030504020204" pitchFamily="34" charset="0"/>
            </a:endParaRPr>
          </a:p>
          <a:p>
            <a:pPr algn="just"/>
            <a:endParaRPr lang="en-US" sz="1050"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Text Placeholder 32">
            <a:extLst>
              <a:ext uri="{FF2B5EF4-FFF2-40B4-BE49-F238E27FC236}">
                <a16:creationId xmlns:a16="http://schemas.microsoft.com/office/drawing/2014/main" id="{99FA7A68-F2E9-A342-33D6-51E83EC7E148}"/>
              </a:ext>
            </a:extLst>
          </p:cNvPr>
          <p:cNvSpPr txBox="1"/>
          <p:nvPr/>
        </p:nvSpPr>
        <p:spPr>
          <a:xfrm>
            <a:off x="5126479" y="1941998"/>
            <a:ext cx="4426911" cy="937389"/>
          </a:xfrm>
          <a:prstGeom prst="rect">
            <a:avLst/>
          </a:prstGeom>
        </p:spPr>
        <p:txBody>
          <a:bodyPr vert="horz" lIns="91388" tIns="50911" rIns="0" bIns="50911" rtlCol="0" anchor="t">
            <a:noAutofit/>
          </a:bodyPr>
          <a:lstStyle>
            <a:lvl1pPr marL="0" indent="0" algn="l" defTabSz="1018228" rtl="0" eaLnBrk="1" latinLnBrk="0" hangingPunct="1">
              <a:lnSpc>
                <a:spcPts val="1500"/>
              </a:lnSpc>
              <a:spcBef>
                <a:spcPts val="1200"/>
              </a:spcBef>
              <a:buFontTx/>
              <a:buNone/>
              <a:defRPr sz="1000" kern="1200">
                <a:solidFill>
                  <a:schemeClr val="tx1"/>
                </a:solidFill>
                <a:latin typeface="Arial" pitchFamily="34" charset="0"/>
                <a:ea typeface="+mn-ea"/>
                <a:cs typeface="Arial" pitchFamily="34" charset="0"/>
              </a:defRPr>
            </a:lvl1pPr>
            <a:lvl2pPr marL="0" indent="0" algn="l" defTabSz="1018228" rtl="0" eaLnBrk="1" latinLnBrk="0" hangingPunct="1">
              <a:lnSpc>
                <a:spcPct val="110000"/>
              </a:lnSpc>
              <a:spcBef>
                <a:spcPts val="599"/>
              </a:spcBef>
              <a:buFontTx/>
              <a:buNone/>
              <a:defRPr sz="1100" kern="1200">
                <a:solidFill>
                  <a:schemeClr val="tx1"/>
                </a:solidFill>
                <a:latin typeface="Arial" pitchFamily="34" charset="0"/>
                <a:ea typeface="+mn-ea"/>
                <a:cs typeface="Arial" pitchFamily="34" charset="0"/>
              </a:defRPr>
            </a:lvl2pPr>
            <a:lvl3pPr marL="0" indent="0" algn="l" defTabSz="1018228" rtl="0" eaLnBrk="1" latinLnBrk="0" hangingPunct="1">
              <a:lnSpc>
                <a:spcPct val="110000"/>
              </a:lnSpc>
              <a:spcBef>
                <a:spcPts val="599"/>
              </a:spcBef>
              <a:buFontTx/>
              <a:buNone/>
              <a:defRPr sz="1100" kern="1200">
                <a:solidFill>
                  <a:schemeClr val="tx1"/>
                </a:solidFill>
                <a:latin typeface="Arial" pitchFamily="34" charset="0"/>
                <a:ea typeface="+mn-ea"/>
                <a:cs typeface="Arial" pitchFamily="34" charset="0"/>
              </a:defRPr>
            </a:lvl3pPr>
            <a:lvl4pPr marL="0" indent="0" algn="l" defTabSz="1018228" rtl="0" eaLnBrk="1" latinLnBrk="0" hangingPunct="1">
              <a:lnSpc>
                <a:spcPct val="110000"/>
              </a:lnSpc>
              <a:spcBef>
                <a:spcPts val="599"/>
              </a:spcBef>
              <a:buFontTx/>
              <a:buNone/>
              <a:defRPr sz="1100" kern="1200">
                <a:solidFill>
                  <a:schemeClr val="tx1"/>
                </a:solidFill>
                <a:latin typeface="Arial" pitchFamily="34" charset="0"/>
                <a:ea typeface="+mn-ea"/>
                <a:cs typeface="Arial" pitchFamily="34" charset="0"/>
              </a:defRPr>
            </a:lvl4pPr>
            <a:lvl5pPr marL="0" indent="0" algn="l" defTabSz="1018228" rtl="0" eaLnBrk="1" latinLnBrk="0" hangingPunct="1">
              <a:lnSpc>
                <a:spcPct val="110000"/>
              </a:lnSpc>
              <a:spcBef>
                <a:spcPts val="599"/>
              </a:spcBef>
              <a:buFontTx/>
              <a:buNone/>
              <a:defRPr sz="1100" kern="1200">
                <a:solidFill>
                  <a:schemeClr val="tx1"/>
                </a:solidFill>
                <a:latin typeface="Arial" pitchFamily="34" charset="0"/>
                <a:ea typeface="+mn-ea"/>
                <a:cs typeface="Arial" pitchFamily="34" charset="0"/>
              </a:defRPr>
            </a:lvl5pPr>
            <a:lvl6pPr marL="280012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9245"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835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7471"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just"/>
            <a:endParaRPr lang="en-US" sz="11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Text Placeholder 32">
            <a:extLst>
              <a:ext uri="{FF2B5EF4-FFF2-40B4-BE49-F238E27FC236}">
                <a16:creationId xmlns:a16="http://schemas.microsoft.com/office/drawing/2014/main" id="{7B6DCA09-F0E7-2C31-B623-77BBCE52B042}"/>
              </a:ext>
            </a:extLst>
          </p:cNvPr>
          <p:cNvSpPr txBox="1"/>
          <p:nvPr/>
        </p:nvSpPr>
        <p:spPr>
          <a:xfrm>
            <a:off x="5126479" y="1941998"/>
            <a:ext cx="4426911" cy="4280169"/>
          </a:xfrm>
          <a:prstGeom prst="rect">
            <a:avLst/>
          </a:prstGeom>
        </p:spPr>
        <p:txBody>
          <a:bodyPr vert="horz" lIns="91388" tIns="50911" rIns="0" bIns="50911" rtlCol="0" anchor="t">
            <a:noAutofit/>
          </a:bodyPr>
          <a:lstStyle>
            <a:lvl1pPr marL="0" indent="0" algn="l" defTabSz="1018228" rtl="0" eaLnBrk="1" latinLnBrk="0" hangingPunct="1">
              <a:lnSpc>
                <a:spcPts val="1500"/>
              </a:lnSpc>
              <a:spcBef>
                <a:spcPts val="1200"/>
              </a:spcBef>
              <a:buFontTx/>
              <a:buNone/>
              <a:defRPr sz="1000" kern="1200">
                <a:solidFill>
                  <a:schemeClr val="tx1"/>
                </a:solidFill>
                <a:latin typeface="Arial" pitchFamily="34" charset="0"/>
                <a:ea typeface="+mn-ea"/>
                <a:cs typeface="Arial" pitchFamily="34" charset="0"/>
              </a:defRPr>
            </a:lvl1pPr>
            <a:lvl2pPr marL="0" indent="0" algn="l" defTabSz="1018228" rtl="0" eaLnBrk="1" latinLnBrk="0" hangingPunct="1">
              <a:lnSpc>
                <a:spcPct val="110000"/>
              </a:lnSpc>
              <a:spcBef>
                <a:spcPts val="599"/>
              </a:spcBef>
              <a:buFontTx/>
              <a:buNone/>
              <a:defRPr sz="1100" kern="1200">
                <a:solidFill>
                  <a:schemeClr val="tx1"/>
                </a:solidFill>
                <a:latin typeface="Arial" pitchFamily="34" charset="0"/>
                <a:ea typeface="+mn-ea"/>
                <a:cs typeface="Arial" pitchFamily="34" charset="0"/>
              </a:defRPr>
            </a:lvl2pPr>
            <a:lvl3pPr marL="0" indent="0" algn="l" defTabSz="1018228" rtl="0" eaLnBrk="1" latinLnBrk="0" hangingPunct="1">
              <a:lnSpc>
                <a:spcPct val="110000"/>
              </a:lnSpc>
              <a:spcBef>
                <a:spcPts val="599"/>
              </a:spcBef>
              <a:buFontTx/>
              <a:buNone/>
              <a:defRPr sz="1100" kern="1200">
                <a:solidFill>
                  <a:schemeClr val="tx1"/>
                </a:solidFill>
                <a:latin typeface="Arial" pitchFamily="34" charset="0"/>
                <a:ea typeface="+mn-ea"/>
                <a:cs typeface="Arial" pitchFamily="34" charset="0"/>
              </a:defRPr>
            </a:lvl3pPr>
            <a:lvl4pPr marL="0" indent="0" algn="l" defTabSz="1018228" rtl="0" eaLnBrk="1" latinLnBrk="0" hangingPunct="1">
              <a:lnSpc>
                <a:spcPct val="110000"/>
              </a:lnSpc>
              <a:spcBef>
                <a:spcPts val="599"/>
              </a:spcBef>
              <a:buFontTx/>
              <a:buNone/>
              <a:defRPr sz="1100" kern="1200">
                <a:solidFill>
                  <a:schemeClr val="tx1"/>
                </a:solidFill>
                <a:latin typeface="Arial" pitchFamily="34" charset="0"/>
                <a:ea typeface="+mn-ea"/>
                <a:cs typeface="Arial" pitchFamily="34" charset="0"/>
              </a:defRPr>
            </a:lvl4pPr>
            <a:lvl5pPr marL="0" indent="0" algn="l" defTabSz="1018228" rtl="0" eaLnBrk="1" latinLnBrk="0" hangingPunct="1">
              <a:lnSpc>
                <a:spcPct val="110000"/>
              </a:lnSpc>
              <a:spcBef>
                <a:spcPts val="599"/>
              </a:spcBef>
              <a:buFontTx/>
              <a:buNone/>
              <a:defRPr sz="1100" kern="1200">
                <a:solidFill>
                  <a:schemeClr val="tx1"/>
                </a:solidFill>
                <a:latin typeface="Arial" pitchFamily="34" charset="0"/>
                <a:ea typeface="+mn-ea"/>
                <a:cs typeface="Arial" pitchFamily="34" charset="0"/>
              </a:defRPr>
            </a:lvl5pPr>
            <a:lvl6pPr marL="280012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9245"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835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7471"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just"/>
            <a:r>
              <a:rPr lang="en-US" sz="1400" b="1" dirty="0">
                <a:latin typeface="Open Sans" panose="020B0606030504020204" pitchFamily="34" charset="0"/>
                <a:ea typeface="Open Sans" panose="020B0606030504020204" pitchFamily="34" charset="0"/>
                <a:cs typeface="Open Sans" panose="020B0606030504020204" pitchFamily="34" charset="0"/>
              </a:rPr>
              <a:t>Your Portfolio Was Made for This</a:t>
            </a:r>
            <a:endParaRPr lang="en-US" sz="1400" dirty="0">
              <a:latin typeface="Open Sans" panose="020B0606030504020204" pitchFamily="34" charset="0"/>
              <a:ea typeface="Open Sans" panose="020B0606030504020204" pitchFamily="34" charset="0"/>
              <a:cs typeface="Open Sans" panose="020B0606030504020204" pitchFamily="34" charset="0"/>
            </a:endParaRPr>
          </a:p>
          <a:p>
            <a:pPr algn="just"/>
            <a:r>
              <a:rPr lang="en-US" sz="1100" dirty="0">
                <a:latin typeface="Open Sans" panose="020B0606030504020204" pitchFamily="34" charset="0"/>
                <a:ea typeface="Open Sans" panose="020B0606030504020204" pitchFamily="34" charset="0"/>
                <a:cs typeface="Open Sans" panose="020B0606030504020204" pitchFamily="34" charset="0"/>
              </a:rPr>
              <a:t>Equity markets posted solid gains in 2025, thanks to resilient economic growth, strong corporate profits, and continued artificial intelligence enthusiasm. The volatility markets experienced to start the year reflects a normal transitionary phase of the economic cycle. </a:t>
            </a:r>
          </a:p>
          <a:p>
            <a:pPr algn="just"/>
            <a:r>
              <a:rPr lang="en-US" sz="1100" dirty="0">
                <a:latin typeface="Open Sans" panose="020B0606030504020204" pitchFamily="34" charset="0"/>
                <a:ea typeface="Open Sans" panose="020B0606030504020204" pitchFamily="34" charset="0"/>
                <a:cs typeface="Open Sans" panose="020B0606030504020204" pitchFamily="34" charset="0"/>
              </a:rPr>
              <a:t>Markets tend to adjust to changing economic conditions ahead of official data and headlines, and first-quarter performance reflected a recalibration of expectations rather than a reassessment of long‑term fundamentals. </a:t>
            </a:r>
          </a:p>
          <a:p>
            <a:pPr algn="just"/>
            <a:r>
              <a:rPr lang="en-US" sz="1100" dirty="0">
                <a:latin typeface="Open Sans" panose="020B0606030504020204" pitchFamily="34" charset="0"/>
                <a:ea typeface="Open Sans" panose="020B0606030504020204" pitchFamily="34" charset="0"/>
                <a:cs typeface="Open Sans" panose="020B0606030504020204" pitchFamily="34" charset="0"/>
              </a:rPr>
              <a:t>By the time concerns dominated the news cycle, asset prices were already incorporating slower growth assumptions, more measured expectations for interest rate cuts, and greater differentiation across regions, sectors, and styles. This forward-looking nature explains why volatility increased without translating into broad market breakdowns.</a:t>
            </a:r>
          </a:p>
          <a:p>
            <a:pPr algn="just"/>
            <a:r>
              <a:rPr lang="en-US" sz="1100" dirty="0">
                <a:latin typeface="Open Sans" panose="020B0606030504020204" pitchFamily="34" charset="0"/>
                <a:ea typeface="Open Sans" panose="020B0606030504020204" pitchFamily="34" charset="0"/>
                <a:cs typeface="Open Sans" panose="020B0606030504020204" pitchFamily="34" charset="0"/>
              </a:rPr>
              <a:t>Markets reallocated capital toward areas better aligned with the environment, favoring companies with durable earnings, pricing power, and balance sheet strength, while reassessing valuation and growth assumptions elsewhere. </a:t>
            </a:r>
          </a:p>
          <a:p>
            <a:endParaRPr lang="en-US" sz="1050" dirty="0">
              <a:latin typeface="Open Sans" panose="020B0606030504020204" pitchFamily="34" charset="0"/>
              <a:ea typeface="Open Sans" panose="020B0606030504020204" pitchFamily="34" charset="0"/>
              <a:cs typeface="Open Sans" panose="020B0606030504020204" pitchFamily="34" charset="0"/>
            </a:endParaRPr>
          </a:p>
          <a:p>
            <a:endParaRPr lang="en-US" sz="1050" dirty="0">
              <a:latin typeface="Open Sans" panose="020B0606030504020204" pitchFamily="34" charset="0"/>
              <a:ea typeface="Open Sans" panose="020B0606030504020204" pitchFamily="34" charset="0"/>
              <a:cs typeface="Open Sans" panose="020B0606030504020204" pitchFamily="34" charset="0"/>
            </a:endParaRPr>
          </a:p>
          <a:p>
            <a:endParaRPr lang="en-US" sz="1050" dirty="0">
              <a:latin typeface="Open Sans" panose="020B0606030504020204" pitchFamily="34" charset="0"/>
              <a:ea typeface="Open Sans" panose="020B0606030504020204" pitchFamily="34" charset="0"/>
              <a:cs typeface="Open Sans" panose="020B0606030504020204" pitchFamily="34" charset="0"/>
            </a:endParaRPr>
          </a:p>
          <a:p>
            <a:endParaRPr lang="en-US" sz="1100" dirty="0">
              <a:latin typeface="Open Sans" panose="020B0606030504020204" pitchFamily="34" charset="0"/>
              <a:ea typeface="Open Sans" panose="020B0606030504020204" pitchFamily="34" charset="0"/>
              <a:cs typeface="Open Sans" panose="020B0606030504020204" pitchFamily="34" charset="0"/>
            </a:endParaRPr>
          </a:p>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562650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81C24D-0FFF-8512-2774-E292EEED9EB2}"/>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0B1D570B-9229-5056-29A2-92938DA35762}"/>
              </a:ext>
            </a:extLst>
          </p:cNvPr>
          <p:cNvSpPr/>
          <p:nvPr/>
        </p:nvSpPr>
        <p:spPr>
          <a:xfrm>
            <a:off x="521208" y="6439185"/>
            <a:ext cx="4227081" cy="1067071"/>
          </a:xfrm>
          <a:prstGeom prst="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2">
            <a:extLst>
              <a:ext uri="{FF2B5EF4-FFF2-40B4-BE49-F238E27FC236}">
                <a16:creationId xmlns:a16="http://schemas.microsoft.com/office/drawing/2014/main" id="{B7518DCC-B5CF-1B19-13B1-CCA612542433}"/>
              </a:ext>
            </a:extLst>
          </p:cNvPr>
          <p:cNvSpPr>
            <a:spLocks noGrp="1"/>
          </p:cNvSpPr>
          <p:nvPr>
            <p:ph type="sldNum" sz="quarter" idx="12"/>
          </p:nvPr>
        </p:nvSpPr>
        <p:spPr>
          <a:xfrm>
            <a:off x="9006644" y="731044"/>
            <a:ext cx="492760" cy="413808"/>
          </a:xfrm>
        </p:spPr>
        <p:txBody>
          <a:bodyPr/>
          <a:lstStyle/>
          <a:p>
            <a:fld id="{66F6FF41-5833-4EBF-9145-362BCED2914A}" type="slidenum">
              <a:rPr lang="en-US" smtClean="0">
                <a:solidFill>
                  <a:schemeClr val="bg1"/>
                </a:solidFill>
                <a:latin typeface="Open Sans" panose="020B0606030504020204" pitchFamily="34" charset="0"/>
                <a:ea typeface="Open Sans" panose="020B0606030504020204" pitchFamily="34" charset="0"/>
                <a:cs typeface="Open Sans" panose="020B0606030504020204" pitchFamily="34" charset="0"/>
              </a:rPr>
              <a:t>8</a:t>
            </a:fld>
            <a:endParaRPr lang="en-US">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2545E395-7835-60C7-6429-D1653E5B6EE9}"/>
              </a:ext>
            </a:extLst>
          </p:cNvPr>
          <p:cNvSpPr>
            <a:spLocks noGrp="1"/>
          </p:cNvSpPr>
          <p:nvPr>
            <p:ph type="title"/>
          </p:nvPr>
        </p:nvSpPr>
        <p:spPr>
          <a:xfrm>
            <a:off x="500831" y="794357"/>
            <a:ext cx="9052560" cy="521864"/>
          </a:xfrm>
        </p:spPr>
        <p:txBody>
          <a:bodyPr/>
          <a:lstStyle/>
          <a:p>
            <a:r>
              <a:rPr lang="en-US" b="1">
                <a:solidFill>
                  <a:srgbClr val="253145"/>
                </a:solidFill>
                <a:latin typeface="Montserrat" panose="00000500000000000000" pitchFamily="50" charset="0"/>
              </a:rPr>
              <a:t>Quarterly Market Review</a:t>
            </a:r>
          </a:p>
        </p:txBody>
      </p:sp>
      <p:sp>
        <p:nvSpPr>
          <p:cNvPr id="13" name="Text Placeholder 5">
            <a:extLst>
              <a:ext uri="{FF2B5EF4-FFF2-40B4-BE49-F238E27FC236}">
                <a16:creationId xmlns:a16="http://schemas.microsoft.com/office/drawing/2014/main" id="{E4C93A97-5A48-6C14-3856-EDEA4C85EB2F}"/>
              </a:ext>
            </a:extLst>
          </p:cNvPr>
          <p:cNvSpPr txBox="1"/>
          <p:nvPr/>
        </p:nvSpPr>
        <p:spPr>
          <a:xfrm>
            <a:off x="521208" y="1234052"/>
            <a:ext cx="8823326" cy="346075"/>
          </a:xfrm>
          <a:prstGeom prst="rect">
            <a:avLst/>
          </a:prstGeom>
        </p:spPr>
        <p:txBody>
          <a:bodyPr vert="horz" lIns="91388" tIns="54833" rIns="91388" bIns="54833" rtlCol="0" anchor="t">
            <a:noAutofit/>
          </a:bodyPr>
          <a:lstStyle>
            <a:lvl1pPr marL="0" indent="0" algn="l" defTabSz="1018228" rtl="0" eaLnBrk="1" latinLnBrk="0" hangingPunct="1">
              <a:spcBef>
                <a:spcPct val="20000"/>
              </a:spcBef>
              <a:buFont typeface="Arial" pitchFamily="34" charset="0"/>
              <a:buNone/>
              <a:defRPr sz="1600" kern="1200">
                <a:solidFill>
                  <a:schemeClr val="bg1">
                    <a:lumMod val="50000"/>
                  </a:schemeClr>
                </a:solidFill>
                <a:latin typeface="Arial" pitchFamily="34" charset="0"/>
                <a:ea typeface="+mn-ea"/>
                <a:cs typeface="Arial" pitchFamily="34" charset="0"/>
              </a:defRPr>
            </a:lvl1pPr>
            <a:lvl2pPr marL="827310" indent="-318195"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2pPr>
            <a:lvl3pPr marL="1272787"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781900"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291015"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80012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9245"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835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7471"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r>
              <a:rPr lang="en-US" sz="1400" dirty="0"/>
              <a:t>The Case for Diversification: Protecting Wealth in an Uncertain World</a:t>
            </a:r>
          </a:p>
        </p:txBody>
      </p:sp>
      <p:grpSp>
        <p:nvGrpSpPr>
          <p:cNvPr id="7" name="Group 6">
            <a:extLst>
              <a:ext uri="{FF2B5EF4-FFF2-40B4-BE49-F238E27FC236}">
                <a16:creationId xmlns:a16="http://schemas.microsoft.com/office/drawing/2014/main" id="{70120F7E-2206-387C-EB3C-0C27650F0406}"/>
              </a:ext>
            </a:extLst>
          </p:cNvPr>
          <p:cNvGrpSpPr/>
          <p:nvPr/>
        </p:nvGrpSpPr>
        <p:grpSpPr>
          <a:xfrm>
            <a:off x="4947625" y="1915334"/>
            <a:ext cx="4731458" cy="2710119"/>
            <a:chOff x="4821933" y="2095743"/>
            <a:chExt cx="4731458" cy="2710119"/>
          </a:xfrm>
        </p:grpSpPr>
        <p:pic>
          <p:nvPicPr>
            <p:cNvPr id="2" name="Picture 1">
              <a:extLst>
                <a:ext uri="{FF2B5EF4-FFF2-40B4-BE49-F238E27FC236}">
                  <a16:creationId xmlns:a16="http://schemas.microsoft.com/office/drawing/2014/main" id="{8931E916-51D9-4F02-A211-5AF942E1313C}"/>
                </a:ext>
              </a:extLst>
            </p:cNvPr>
            <p:cNvPicPr>
              <a:picLocks noChangeAspect="1"/>
            </p:cNvPicPr>
            <p:nvPr/>
          </p:nvPicPr>
          <p:blipFill>
            <a:blip r:embed="rId2"/>
            <a:stretch>
              <a:fillRect/>
            </a:stretch>
          </p:blipFill>
          <p:spPr>
            <a:xfrm>
              <a:off x="4863830" y="2095743"/>
              <a:ext cx="4689561" cy="2418932"/>
            </a:xfrm>
            <a:prstGeom prst="rect">
              <a:avLst/>
            </a:prstGeom>
            <a:ln>
              <a:solidFill>
                <a:schemeClr val="bg1">
                  <a:lumMod val="95000"/>
                </a:schemeClr>
              </a:solidFill>
            </a:ln>
          </p:spPr>
        </p:pic>
        <p:sp>
          <p:nvSpPr>
            <p:cNvPr id="5" name="Text Placeholder 32">
              <a:extLst>
                <a:ext uri="{FF2B5EF4-FFF2-40B4-BE49-F238E27FC236}">
                  <a16:creationId xmlns:a16="http://schemas.microsoft.com/office/drawing/2014/main" id="{29E0B4D5-07D2-E2B1-4CB1-2DEC90CFDB0B}"/>
                </a:ext>
              </a:extLst>
            </p:cNvPr>
            <p:cNvSpPr txBox="1"/>
            <p:nvPr/>
          </p:nvSpPr>
          <p:spPr>
            <a:xfrm>
              <a:off x="4821933" y="4466035"/>
              <a:ext cx="4431091" cy="339827"/>
            </a:xfrm>
            <a:prstGeom prst="rect">
              <a:avLst/>
            </a:prstGeom>
          </p:spPr>
          <p:txBody>
            <a:bodyPr vert="horz" lIns="91388" tIns="50911" rIns="0" bIns="50911" rtlCol="0" anchor="t">
              <a:noAutofit/>
            </a:bodyPr>
            <a:lstStyle>
              <a:lvl1pPr marL="0" indent="0" algn="l" defTabSz="1018228" rtl="0" eaLnBrk="1" latinLnBrk="0" hangingPunct="1">
                <a:lnSpc>
                  <a:spcPts val="1500"/>
                </a:lnSpc>
                <a:spcBef>
                  <a:spcPts val="1200"/>
                </a:spcBef>
                <a:buFontTx/>
                <a:buNone/>
                <a:defRPr sz="1000" kern="1200">
                  <a:solidFill>
                    <a:schemeClr val="tx1"/>
                  </a:solidFill>
                  <a:latin typeface="Arial" pitchFamily="34" charset="0"/>
                  <a:ea typeface="+mn-ea"/>
                  <a:cs typeface="Arial" pitchFamily="34" charset="0"/>
                </a:defRPr>
              </a:lvl1pPr>
              <a:lvl2pPr marL="0" indent="0" algn="l" defTabSz="1018228" rtl="0" eaLnBrk="1" latinLnBrk="0" hangingPunct="1">
                <a:lnSpc>
                  <a:spcPct val="110000"/>
                </a:lnSpc>
                <a:spcBef>
                  <a:spcPts val="599"/>
                </a:spcBef>
                <a:buFontTx/>
                <a:buNone/>
                <a:defRPr sz="1100" kern="1200">
                  <a:solidFill>
                    <a:schemeClr val="tx1"/>
                  </a:solidFill>
                  <a:latin typeface="Arial" pitchFamily="34" charset="0"/>
                  <a:ea typeface="+mn-ea"/>
                  <a:cs typeface="Arial" pitchFamily="34" charset="0"/>
                </a:defRPr>
              </a:lvl2pPr>
              <a:lvl3pPr marL="0" indent="0" algn="l" defTabSz="1018228" rtl="0" eaLnBrk="1" latinLnBrk="0" hangingPunct="1">
                <a:lnSpc>
                  <a:spcPct val="110000"/>
                </a:lnSpc>
                <a:spcBef>
                  <a:spcPts val="599"/>
                </a:spcBef>
                <a:buFontTx/>
                <a:buNone/>
                <a:defRPr sz="1100" kern="1200">
                  <a:solidFill>
                    <a:schemeClr val="tx1"/>
                  </a:solidFill>
                  <a:latin typeface="Arial" pitchFamily="34" charset="0"/>
                  <a:ea typeface="+mn-ea"/>
                  <a:cs typeface="Arial" pitchFamily="34" charset="0"/>
                </a:defRPr>
              </a:lvl3pPr>
              <a:lvl4pPr marL="0" indent="0" algn="l" defTabSz="1018228" rtl="0" eaLnBrk="1" latinLnBrk="0" hangingPunct="1">
                <a:lnSpc>
                  <a:spcPct val="110000"/>
                </a:lnSpc>
                <a:spcBef>
                  <a:spcPts val="599"/>
                </a:spcBef>
                <a:buFontTx/>
                <a:buNone/>
                <a:defRPr sz="1100" kern="1200">
                  <a:solidFill>
                    <a:schemeClr val="tx1"/>
                  </a:solidFill>
                  <a:latin typeface="Arial" pitchFamily="34" charset="0"/>
                  <a:ea typeface="+mn-ea"/>
                  <a:cs typeface="Arial" pitchFamily="34" charset="0"/>
                </a:defRPr>
              </a:lvl4pPr>
              <a:lvl5pPr marL="0" indent="0" algn="l" defTabSz="1018228" rtl="0" eaLnBrk="1" latinLnBrk="0" hangingPunct="1">
                <a:lnSpc>
                  <a:spcPct val="110000"/>
                </a:lnSpc>
                <a:spcBef>
                  <a:spcPts val="599"/>
                </a:spcBef>
                <a:buFontTx/>
                <a:buNone/>
                <a:defRPr sz="1100" kern="1200">
                  <a:solidFill>
                    <a:schemeClr val="tx1"/>
                  </a:solidFill>
                  <a:latin typeface="Arial" pitchFamily="34" charset="0"/>
                  <a:ea typeface="+mn-ea"/>
                  <a:cs typeface="Arial" pitchFamily="34" charset="0"/>
                </a:defRPr>
              </a:lvl5pPr>
              <a:lvl6pPr marL="280012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9245"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835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7471"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r>
                <a:rPr lang="en-US" sz="900" i="1" dirty="0">
                  <a:latin typeface="Open Sans" panose="020B0606030504020204" pitchFamily="34" charset="0"/>
                  <a:ea typeface="Open Sans" panose="020B0606030504020204" pitchFamily="34" charset="0"/>
                  <a:cs typeface="Open Sans" panose="020B0606030504020204" pitchFamily="34" charset="0"/>
                </a:rPr>
                <a:t>Source: Morningstar. Data as of March 31, 2026</a:t>
              </a:r>
              <a:endParaRPr lang="en-US" sz="900"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0" name="Group 9">
            <a:extLst>
              <a:ext uri="{FF2B5EF4-FFF2-40B4-BE49-F238E27FC236}">
                <a16:creationId xmlns:a16="http://schemas.microsoft.com/office/drawing/2014/main" id="{017BBC3E-A4E2-2FC2-5C18-DADAF8FCDCBA}"/>
              </a:ext>
            </a:extLst>
          </p:cNvPr>
          <p:cNvGrpSpPr/>
          <p:nvPr/>
        </p:nvGrpSpPr>
        <p:grpSpPr>
          <a:xfrm>
            <a:off x="4989522" y="4767639"/>
            <a:ext cx="4967603" cy="2738618"/>
            <a:chOff x="4905727" y="4796822"/>
            <a:chExt cx="4967603" cy="2738618"/>
          </a:xfrm>
        </p:grpSpPr>
        <p:pic>
          <p:nvPicPr>
            <p:cNvPr id="3" name="Picture 2">
              <a:extLst>
                <a:ext uri="{FF2B5EF4-FFF2-40B4-BE49-F238E27FC236}">
                  <a16:creationId xmlns:a16="http://schemas.microsoft.com/office/drawing/2014/main" id="{7762C37E-D728-45C7-B09A-64C2F16A0E4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6994"/>
            <a:stretch>
              <a:fillRect/>
            </a:stretch>
          </p:blipFill>
          <p:spPr bwMode="auto">
            <a:xfrm>
              <a:off x="4947625" y="4796822"/>
              <a:ext cx="4925705" cy="2407596"/>
            </a:xfrm>
            <a:prstGeom prst="rect">
              <a:avLst/>
            </a:prstGeom>
            <a:noFill/>
            <a:ln>
              <a:solidFill>
                <a:schemeClr val="bg1">
                  <a:lumMod val="95000"/>
                </a:schemeClr>
              </a:solidFill>
            </a:ln>
            <a:extLst>
              <a:ext uri="{53640926-AAD7-44D8-BBD7-CCE9431645EC}">
                <a14:shadowObscured xmlns:a14="http://schemas.microsoft.com/office/drawing/2010/main"/>
              </a:ext>
            </a:extLst>
          </p:spPr>
        </p:pic>
        <p:sp>
          <p:nvSpPr>
            <p:cNvPr id="6" name="Text Placeholder 32">
              <a:extLst>
                <a:ext uri="{FF2B5EF4-FFF2-40B4-BE49-F238E27FC236}">
                  <a16:creationId xmlns:a16="http://schemas.microsoft.com/office/drawing/2014/main" id="{7A8157CF-EC59-28DC-E5D3-8C79BFB243F3}"/>
                </a:ext>
              </a:extLst>
            </p:cNvPr>
            <p:cNvSpPr txBox="1"/>
            <p:nvPr/>
          </p:nvSpPr>
          <p:spPr>
            <a:xfrm>
              <a:off x="4905727" y="7195613"/>
              <a:ext cx="4431091" cy="339827"/>
            </a:xfrm>
            <a:prstGeom prst="rect">
              <a:avLst/>
            </a:prstGeom>
          </p:spPr>
          <p:txBody>
            <a:bodyPr vert="horz" lIns="91388" tIns="50911" rIns="0" bIns="50911" rtlCol="0" anchor="t">
              <a:noAutofit/>
            </a:bodyPr>
            <a:lstStyle>
              <a:lvl1pPr marL="0" indent="0" algn="l" defTabSz="1018228" rtl="0" eaLnBrk="1" latinLnBrk="0" hangingPunct="1">
                <a:lnSpc>
                  <a:spcPts val="1500"/>
                </a:lnSpc>
                <a:spcBef>
                  <a:spcPts val="1200"/>
                </a:spcBef>
                <a:buFontTx/>
                <a:buNone/>
                <a:defRPr sz="1000" kern="1200">
                  <a:solidFill>
                    <a:schemeClr val="tx1"/>
                  </a:solidFill>
                  <a:latin typeface="Arial" pitchFamily="34" charset="0"/>
                  <a:ea typeface="+mn-ea"/>
                  <a:cs typeface="Arial" pitchFamily="34" charset="0"/>
                </a:defRPr>
              </a:lvl1pPr>
              <a:lvl2pPr marL="0" indent="0" algn="l" defTabSz="1018228" rtl="0" eaLnBrk="1" latinLnBrk="0" hangingPunct="1">
                <a:lnSpc>
                  <a:spcPct val="110000"/>
                </a:lnSpc>
                <a:spcBef>
                  <a:spcPts val="599"/>
                </a:spcBef>
                <a:buFontTx/>
                <a:buNone/>
                <a:defRPr sz="1100" kern="1200">
                  <a:solidFill>
                    <a:schemeClr val="tx1"/>
                  </a:solidFill>
                  <a:latin typeface="Arial" pitchFamily="34" charset="0"/>
                  <a:ea typeface="+mn-ea"/>
                  <a:cs typeface="Arial" pitchFamily="34" charset="0"/>
                </a:defRPr>
              </a:lvl2pPr>
              <a:lvl3pPr marL="0" indent="0" algn="l" defTabSz="1018228" rtl="0" eaLnBrk="1" latinLnBrk="0" hangingPunct="1">
                <a:lnSpc>
                  <a:spcPct val="110000"/>
                </a:lnSpc>
                <a:spcBef>
                  <a:spcPts val="599"/>
                </a:spcBef>
                <a:buFontTx/>
                <a:buNone/>
                <a:defRPr sz="1100" kern="1200">
                  <a:solidFill>
                    <a:schemeClr val="tx1"/>
                  </a:solidFill>
                  <a:latin typeface="Arial" pitchFamily="34" charset="0"/>
                  <a:ea typeface="+mn-ea"/>
                  <a:cs typeface="Arial" pitchFamily="34" charset="0"/>
                </a:defRPr>
              </a:lvl3pPr>
              <a:lvl4pPr marL="0" indent="0" algn="l" defTabSz="1018228" rtl="0" eaLnBrk="1" latinLnBrk="0" hangingPunct="1">
                <a:lnSpc>
                  <a:spcPct val="110000"/>
                </a:lnSpc>
                <a:spcBef>
                  <a:spcPts val="599"/>
                </a:spcBef>
                <a:buFontTx/>
                <a:buNone/>
                <a:defRPr sz="1100" kern="1200">
                  <a:solidFill>
                    <a:schemeClr val="tx1"/>
                  </a:solidFill>
                  <a:latin typeface="Arial" pitchFamily="34" charset="0"/>
                  <a:ea typeface="+mn-ea"/>
                  <a:cs typeface="Arial" pitchFamily="34" charset="0"/>
                </a:defRPr>
              </a:lvl4pPr>
              <a:lvl5pPr marL="0" indent="0" algn="l" defTabSz="1018228" rtl="0" eaLnBrk="1" latinLnBrk="0" hangingPunct="1">
                <a:lnSpc>
                  <a:spcPct val="110000"/>
                </a:lnSpc>
                <a:spcBef>
                  <a:spcPts val="599"/>
                </a:spcBef>
                <a:buFontTx/>
                <a:buNone/>
                <a:defRPr sz="1100" kern="1200">
                  <a:solidFill>
                    <a:schemeClr val="tx1"/>
                  </a:solidFill>
                  <a:latin typeface="Arial" pitchFamily="34" charset="0"/>
                  <a:ea typeface="+mn-ea"/>
                  <a:cs typeface="Arial" pitchFamily="34" charset="0"/>
                </a:defRPr>
              </a:lvl5pPr>
              <a:lvl6pPr marL="280012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9245"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835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7471"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nSpc>
                  <a:spcPct val="100000"/>
                </a:lnSpc>
                <a:spcBef>
                  <a:spcPts val="0"/>
                </a:spcBef>
              </a:pPr>
              <a:r>
                <a:rPr lang="en-US" sz="850" i="1" dirty="0">
                  <a:latin typeface="Open Sans" panose="020B0606030504020204" pitchFamily="34" charset="0"/>
                  <a:ea typeface="Open Sans" panose="020B0606030504020204" pitchFamily="34" charset="0"/>
                  <a:cs typeface="Open Sans" panose="020B0606030504020204" pitchFamily="34" charset="0"/>
                </a:rPr>
                <a:t>Source: IMF, World Economic Outlook Update (January 2026) | Notes: 2025 estimates, 2026-2027 projections. Prepared by HFG Trust for informational purposes only. </a:t>
              </a:r>
              <a:endParaRPr lang="en-US" sz="850"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8" name="Text Placeholder 32">
            <a:extLst>
              <a:ext uri="{FF2B5EF4-FFF2-40B4-BE49-F238E27FC236}">
                <a16:creationId xmlns:a16="http://schemas.microsoft.com/office/drawing/2014/main" id="{C86A31AD-0676-CABD-8F20-0C62F358CC12}"/>
              </a:ext>
            </a:extLst>
          </p:cNvPr>
          <p:cNvSpPr txBox="1"/>
          <p:nvPr/>
        </p:nvSpPr>
        <p:spPr>
          <a:xfrm>
            <a:off x="463112" y="1822795"/>
            <a:ext cx="4243279" cy="4373722"/>
          </a:xfrm>
          <a:prstGeom prst="rect">
            <a:avLst/>
          </a:prstGeom>
        </p:spPr>
        <p:txBody>
          <a:bodyPr vert="horz" lIns="91388" tIns="50911" rIns="0" bIns="50911" rtlCol="0" anchor="t">
            <a:noAutofit/>
          </a:bodyPr>
          <a:lstStyle>
            <a:lvl1pPr marL="0" indent="0" algn="l" defTabSz="1018228" rtl="0" eaLnBrk="1" latinLnBrk="0" hangingPunct="1">
              <a:lnSpc>
                <a:spcPts val="1500"/>
              </a:lnSpc>
              <a:spcBef>
                <a:spcPts val="1200"/>
              </a:spcBef>
              <a:buFontTx/>
              <a:buNone/>
              <a:defRPr sz="1000" kern="1200">
                <a:solidFill>
                  <a:schemeClr val="tx1"/>
                </a:solidFill>
                <a:latin typeface="Arial" pitchFamily="34" charset="0"/>
                <a:ea typeface="+mn-ea"/>
                <a:cs typeface="Arial" pitchFamily="34" charset="0"/>
              </a:defRPr>
            </a:lvl1pPr>
            <a:lvl2pPr marL="0" indent="0" algn="l" defTabSz="1018228" rtl="0" eaLnBrk="1" latinLnBrk="0" hangingPunct="1">
              <a:lnSpc>
                <a:spcPct val="110000"/>
              </a:lnSpc>
              <a:spcBef>
                <a:spcPts val="599"/>
              </a:spcBef>
              <a:buFontTx/>
              <a:buNone/>
              <a:defRPr sz="1100" kern="1200">
                <a:solidFill>
                  <a:schemeClr val="tx1"/>
                </a:solidFill>
                <a:latin typeface="Arial" pitchFamily="34" charset="0"/>
                <a:ea typeface="+mn-ea"/>
                <a:cs typeface="Arial" pitchFamily="34" charset="0"/>
              </a:defRPr>
            </a:lvl2pPr>
            <a:lvl3pPr marL="0" indent="0" algn="l" defTabSz="1018228" rtl="0" eaLnBrk="1" latinLnBrk="0" hangingPunct="1">
              <a:lnSpc>
                <a:spcPct val="110000"/>
              </a:lnSpc>
              <a:spcBef>
                <a:spcPts val="599"/>
              </a:spcBef>
              <a:buFontTx/>
              <a:buNone/>
              <a:defRPr sz="1100" kern="1200">
                <a:solidFill>
                  <a:schemeClr val="tx1"/>
                </a:solidFill>
                <a:latin typeface="Arial" pitchFamily="34" charset="0"/>
                <a:ea typeface="+mn-ea"/>
                <a:cs typeface="Arial" pitchFamily="34" charset="0"/>
              </a:defRPr>
            </a:lvl3pPr>
            <a:lvl4pPr marL="0" indent="0" algn="l" defTabSz="1018228" rtl="0" eaLnBrk="1" latinLnBrk="0" hangingPunct="1">
              <a:lnSpc>
                <a:spcPct val="110000"/>
              </a:lnSpc>
              <a:spcBef>
                <a:spcPts val="599"/>
              </a:spcBef>
              <a:buFontTx/>
              <a:buNone/>
              <a:defRPr sz="1100" kern="1200">
                <a:solidFill>
                  <a:schemeClr val="tx1"/>
                </a:solidFill>
                <a:latin typeface="Arial" pitchFamily="34" charset="0"/>
                <a:ea typeface="+mn-ea"/>
                <a:cs typeface="Arial" pitchFamily="34" charset="0"/>
              </a:defRPr>
            </a:lvl4pPr>
            <a:lvl5pPr marL="0" indent="0" algn="l" defTabSz="1018228" rtl="0" eaLnBrk="1" latinLnBrk="0" hangingPunct="1">
              <a:lnSpc>
                <a:spcPct val="110000"/>
              </a:lnSpc>
              <a:spcBef>
                <a:spcPts val="599"/>
              </a:spcBef>
              <a:buFontTx/>
              <a:buNone/>
              <a:defRPr sz="1100" kern="1200">
                <a:solidFill>
                  <a:schemeClr val="tx1"/>
                </a:solidFill>
                <a:latin typeface="Arial" pitchFamily="34" charset="0"/>
                <a:ea typeface="+mn-ea"/>
                <a:cs typeface="Arial" pitchFamily="34" charset="0"/>
              </a:defRPr>
            </a:lvl5pPr>
            <a:lvl6pPr marL="280012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9245"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835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7471"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just"/>
            <a:r>
              <a:rPr lang="en-US" sz="1100" dirty="0">
                <a:latin typeface="Open Sans" panose="020B0606030504020204" pitchFamily="34" charset="0"/>
                <a:ea typeface="Open Sans" panose="020B0606030504020204" pitchFamily="34" charset="0"/>
                <a:cs typeface="Open Sans" panose="020B0606030504020204" pitchFamily="34" charset="0"/>
              </a:rPr>
              <a:t>Global economic growth remains positive overall, but it is increasingly uneven across regions. The world economy is still expanding at a moderate pace, supported by technology investment, services demand, and fiscal support, particularly in the United States and parts of Asia. </a:t>
            </a:r>
          </a:p>
          <a:p>
            <a:pPr algn="just"/>
            <a:r>
              <a:rPr lang="en-US" sz="1100" dirty="0">
                <a:latin typeface="Open Sans" panose="020B0606030504020204" pitchFamily="34" charset="0"/>
                <a:ea typeface="Open Sans" panose="020B0606030504020204" pitchFamily="34" charset="0"/>
                <a:cs typeface="Open Sans" panose="020B0606030504020204" pitchFamily="34" charset="0"/>
              </a:rPr>
              <a:t>In contrast, Europe continues to lag, constrained by higher energy costs, weaker manufacturing activity, and long‑standing structural challenges. Many emerging markets are growing faster on average, but outcomes vary widely depending on exposure to commodities, debt levels, and financial conditions. Geopolitical tensions, trade fragmentation, and energy price volatility have further amplified these differences, leading to a global environment where growth persists, but not uniformly, and with increasing dispersion across countries and regions.</a:t>
            </a:r>
          </a:p>
          <a:p>
            <a:pPr algn="just"/>
            <a:r>
              <a:rPr lang="en-US" sz="1100" dirty="0">
                <a:latin typeface="Open Sans" panose="020B0606030504020204" pitchFamily="34" charset="0"/>
                <a:ea typeface="Open Sans" panose="020B0606030504020204" pitchFamily="34" charset="0"/>
                <a:cs typeface="Open Sans" panose="020B0606030504020204" pitchFamily="34" charset="0"/>
              </a:rPr>
              <a:t>Periods of transition tend to reward diversified portfolios built with both growth and income in mind. As markets adapt to a more uneven global backdrop, income-generating assets and diversification have re‑emerged as important contributors to resilience and long‑term results. A well‑designed financial plan recognizes market volatility as an inevitable part of the journey and is built to withstand a wide range of economic and market environments. </a:t>
            </a:r>
          </a:p>
        </p:txBody>
      </p:sp>
      <p:sp>
        <p:nvSpPr>
          <p:cNvPr id="14" name="Text Placeholder 32">
            <a:extLst>
              <a:ext uri="{FF2B5EF4-FFF2-40B4-BE49-F238E27FC236}">
                <a16:creationId xmlns:a16="http://schemas.microsoft.com/office/drawing/2014/main" id="{CDC05B26-DF5C-77DC-1B51-E576E1370A54}"/>
              </a:ext>
            </a:extLst>
          </p:cNvPr>
          <p:cNvSpPr txBox="1"/>
          <p:nvPr/>
        </p:nvSpPr>
        <p:spPr>
          <a:xfrm>
            <a:off x="583728" y="6579836"/>
            <a:ext cx="4122663" cy="611194"/>
          </a:xfrm>
          <a:prstGeom prst="rect">
            <a:avLst/>
          </a:prstGeom>
        </p:spPr>
        <p:txBody>
          <a:bodyPr vert="horz" lIns="91388" tIns="50911" rIns="0" bIns="50911" rtlCol="0" anchor="t">
            <a:noAutofit/>
          </a:bodyPr>
          <a:lstStyle>
            <a:lvl1pPr marL="0" indent="0" algn="l" defTabSz="1018228" rtl="0" eaLnBrk="1" latinLnBrk="0" hangingPunct="1">
              <a:lnSpc>
                <a:spcPts val="1500"/>
              </a:lnSpc>
              <a:spcBef>
                <a:spcPts val="1200"/>
              </a:spcBef>
              <a:buFontTx/>
              <a:buNone/>
              <a:defRPr sz="1000" kern="1200">
                <a:solidFill>
                  <a:schemeClr val="tx1"/>
                </a:solidFill>
                <a:latin typeface="Arial" pitchFamily="34" charset="0"/>
                <a:ea typeface="+mn-ea"/>
                <a:cs typeface="Arial" pitchFamily="34" charset="0"/>
              </a:defRPr>
            </a:lvl1pPr>
            <a:lvl2pPr marL="0" indent="0" algn="l" defTabSz="1018228" rtl="0" eaLnBrk="1" latinLnBrk="0" hangingPunct="1">
              <a:lnSpc>
                <a:spcPct val="110000"/>
              </a:lnSpc>
              <a:spcBef>
                <a:spcPts val="599"/>
              </a:spcBef>
              <a:buFontTx/>
              <a:buNone/>
              <a:defRPr sz="1100" kern="1200">
                <a:solidFill>
                  <a:schemeClr val="tx1"/>
                </a:solidFill>
                <a:latin typeface="Arial" pitchFamily="34" charset="0"/>
                <a:ea typeface="+mn-ea"/>
                <a:cs typeface="Arial" pitchFamily="34" charset="0"/>
              </a:defRPr>
            </a:lvl2pPr>
            <a:lvl3pPr marL="0" indent="0" algn="l" defTabSz="1018228" rtl="0" eaLnBrk="1" latinLnBrk="0" hangingPunct="1">
              <a:lnSpc>
                <a:spcPct val="110000"/>
              </a:lnSpc>
              <a:spcBef>
                <a:spcPts val="599"/>
              </a:spcBef>
              <a:buFontTx/>
              <a:buNone/>
              <a:defRPr sz="1100" kern="1200">
                <a:solidFill>
                  <a:schemeClr val="tx1"/>
                </a:solidFill>
                <a:latin typeface="Arial" pitchFamily="34" charset="0"/>
                <a:ea typeface="+mn-ea"/>
                <a:cs typeface="Arial" pitchFamily="34" charset="0"/>
              </a:defRPr>
            </a:lvl3pPr>
            <a:lvl4pPr marL="0" indent="0" algn="l" defTabSz="1018228" rtl="0" eaLnBrk="1" latinLnBrk="0" hangingPunct="1">
              <a:lnSpc>
                <a:spcPct val="110000"/>
              </a:lnSpc>
              <a:spcBef>
                <a:spcPts val="599"/>
              </a:spcBef>
              <a:buFontTx/>
              <a:buNone/>
              <a:defRPr sz="1100" kern="1200">
                <a:solidFill>
                  <a:schemeClr val="tx1"/>
                </a:solidFill>
                <a:latin typeface="Arial" pitchFamily="34" charset="0"/>
                <a:ea typeface="+mn-ea"/>
                <a:cs typeface="Arial" pitchFamily="34" charset="0"/>
              </a:defRPr>
            </a:lvl4pPr>
            <a:lvl5pPr marL="0" indent="0" algn="l" defTabSz="1018228" rtl="0" eaLnBrk="1" latinLnBrk="0" hangingPunct="1">
              <a:lnSpc>
                <a:spcPct val="110000"/>
              </a:lnSpc>
              <a:spcBef>
                <a:spcPts val="599"/>
              </a:spcBef>
              <a:buFontTx/>
              <a:buNone/>
              <a:defRPr sz="1100" kern="1200">
                <a:solidFill>
                  <a:schemeClr val="tx1"/>
                </a:solidFill>
                <a:latin typeface="Arial" pitchFamily="34" charset="0"/>
                <a:ea typeface="+mn-ea"/>
                <a:cs typeface="Arial" pitchFamily="34" charset="0"/>
              </a:defRPr>
            </a:lvl5pPr>
            <a:lvl6pPr marL="280012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9245"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835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7471"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r>
              <a:rPr lang="en-US" sz="1100" dirty="0">
                <a:latin typeface="Open Sans" panose="020B0606030504020204" pitchFamily="34" charset="0"/>
                <a:ea typeface="Open Sans" panose="020B0606030504020204" pitchFamily="34" charset="0"/>
                <a:cs typeface="Open Sans" panose="020B0606030504020204" pitchFamily="34" charset="0"/>
              </a:rPr>
              <a:t>Remaining focused on long‑term objectives, supported by diversified portfolios and thoughtful financial planning, remains the most reliable way to navigate periods of uncertainty. </a:t>
            </a:r>
          </a:p>
          <a:p>
            <a:pPr algn="just"/>
            <a:endParaRPr lang="en-US" sz="105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802792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2"/>
          <p:cNvSpPr txBox="1">
            <a:spLocks/>
          </p:cNvSpPr>
          <p:nvPr/>
        </p:nvSpPr>
        <p:spPr>
          <a:xfrm>
            <a:off x="594360" y="1370452"/>
            <a:ext cx="7116766" cy="2720919"/>
          </a:xfrm>
          <a:prstGeom prst="rect">
            <a:avLst/>
          </a:prstGeom>
        </p:spPr>
        <p:txBody>
          <a:bodyPr/>
          <a:lstStyle>
            <a:lvl1pPr marL="0" indent="0" algn="l" defTabSz="1018228" rtl="0" eaLnBrk="1" latinLnBrk="0" hangingPunct="1">
              <a:spcBef>
                <a:spcPct val="20000"/>
              </a:spcBef>
              <a:buFont typeface="Arial" pitchFamily="34" charset="0"/>
              <a:buNone/>
              <a:defRPr sz="1600" kern="1200">
                <a:solidFill>
                  <a:schemeClr val="tx1"/>
                </a:solidFill>
                <a:latin typeface="Arial" pitchFamily="34" charset="0"/>
                <a:ea typeface="+mn-ea"/>
                <a:cs typeface="Arial" pitchFamily="34" charset="0"/>
              </a:defRPr>
            </a:lvl1pPr>
            <a:lvl2pPr marL="827310" indent="-318195"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2pPr>
            <a:lvl3pPr marL="1272787"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781900"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291015"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80012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9245"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835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7471"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nSpc>
                <a:spcPct val="150000"/>
              </a:lnSpc>
              <a:spcBef>
                <a:spcPts val="0"/>
              </a:spcBef>
            </a:pPr>
            <a:endParaRPr lang="en-US" sz="900">
              <a:latin typeface="Open Sans" panose="020B0606030504020204" pitchFamily="34" charset="0"/>
              <a:ea typeface="Open Sans" panose="020B0606030504020204" pitchFamily="34" charset="0"/>
              <a:cs typeface="Open Sans" panose="020B0606030504020204" pitchFamily="34" charset="0"/>
            </a:endParaRPr>
          </a:p>
        </p:txBody>
      </p:sp>
      <p:sp>
        <p:nvSpPr>
          <p:cNvPr id="5" name="Title 1"/>
          <p:cNvSpPr txBox="1">
            <a:spLocks/>
          </p:cNvSpPr>
          <p:nvPr/>
        </p:nvSpPr>
        <p:spPr>
          <a:xfrm>
            <a:off x="594360" y="677016"/>
            <a:ext cx="4211104" cy="521864"/>
          </a:xfrm>
          <a:prstGeom prst="rect">
            <a:avLst/>
          </a:prstGeom>
        </p:spPr>
        <p:txBody>
          <a:bodyPr/>
          <a:lstStyle>
            <a:lvl1pPr algn="l" defTabSz="1018228" rtl="0" eaLnBrk="1" latinLnBrk="0" hangingPunct="1">
              <a:spcBef>
                <a:spcPct val="0"/>
              </a:spcBef>
              <a:buNone/>
              <a:defRPr sz="2600" kern="1200">
                <a:solidFill>
                  <a:schemeClr val="tx1"/>
                </a:solidFill>
                <a:latin typeface="Arial" pitchFamily="34" charset="0"/>
                <a:ea typeface="+mj-ea"/>
                <a:cs typeface="Arial" pitchFamily="34" charset="0"/>
              </a:defRPr>
            </a:lvl1pPr>
          </a:lstStyle>
          <a:p>
            <a:endParaRPr lang="en-US" dirty="0">
              <a:solidFill>
                <a:srgbClr val="002060"/>
              </a:solidFill>
              <a:latin typeface="Montserrat" panose="00000500000000000000" pitchFamily="50" charset="0"/>
              <a:ea typeface="Open Sans" panose="020B0606030504020204" pitchFamily="34" charset="0"/>
              <a:cs typeface="Open Sans" panose="020B0606030504020204" pitchFamily="34" charset="0"/>
            </a:endParaRPr>
          </a:p>
        </p:txBody>
      </p:sp>
      <p:sp>
        <p:nvSpPr>
          <p:cNvPr id="28" name="Text Placeholder 7"/>
          <p:cNvSpPr txBox="1">
            <a:spLocks/>
          </p:cNvSpPr>
          <p:nvPr/>
        </p:nvSpPr>
        <p:spPr>
          <a:xfrm>
            <a:off x="613114" y="6327425"/>
            <a:ext cx="8530885" cy="733253"/>
          </a:xfrm>
          <a:prstGeom prst="rect">
            <a:avLst/>
          </a:prstGeom>
        </p:spPr>
        <p:txBody>
          <a:bodyPr/>
          <a:lstStyle>
            <a:lvl1pPr marL="0" indent="0" algn="l" defTabSz="1018228" rtl="0" eaLnBrk="1" latinLnBrk="0" hangingPunct="1">
              <a:spcBef>
                <a:spcPct val="20000"/>
              </a:spcBef>
              <a:buFont typeface="Arial" pitchFamily="34" charset="0"/>
              <a:buNone/>
              <a:defRPr sz="1600" kern="1200">
                <a:solidFill>
                  <a:schemeClr val="tx1"/>
                </a:solidFill>
                <a:latin typeface="Arial" pitchFamily="34" charset="0"/>
                <a:ea typeface="+mn-ea"/>
                <a:cs typeface="Arial" pitchFamily="34" charset="0"/>
              </a:defRPr>
            </a:lvl1pPr>
            <a:lvl2pPr marL="827310" indent="-318195"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2pPr>
            <a:lvl3pPr marL="1272787"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781900"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291015"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80012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9245"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835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7471"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1">
            <a:extLst>
              <a:ext uri="{FF2B5EF4-FFF2-40B4-BE49-F238E27FC236}">
                <a16:creationId xmlns:a16="http://schemas.microsoft.com/office/drawing/2014/main" id="{359DC71F-F0A5-4FA9-9654-AB3303DDC543}"/>
              </a:ext>
            </a:extLst>
          </p:cNvPr>
          <p:cNvSpPr>
            <a:spLocks noGrp="1"/>
          </p:cNvSpPr>
          <p:nvPr>
            <p:ph type="title"/>
          </p:nvPr>
        </p:nvSpPr>
        <p:spPr>
          <a:xfrm>
            <a:off x="502920" y="811149"/>
            <a:ext cx="9052560" cy="521864"/>
          </a:xfrm>
        </p:spPr>
        <p:txBody>
          <a:bodyPr/>
          <a:lstStyle/>
          <a:p>
            <a:r>
              <a:rPr lang="en-US" b="1" dirty="0">
                <a:solidFill>
                  <a:srgbClr val="141E25"/>
                </a:solidFill>
                <a:latin typeface="Montserrat" panose="00000500000000000000" pitchFamily="50" charset="0"/>
                <a:ea typeface="Open Sans" panose="020B0606030504020204" pitchFamily="34" charset="0"/>
                <a:cs typeface="Open Sans" panose="020B0606030504020204" pitchFamily="34" charset="0"/>
              </a:rPr>
              <a:t>Global Valuations</a:t>
            </a:r>
            <a:br>
              <a:rPr lang="en-US" dirty="0">
                <a:solidFill>
                  <a:srgbClr val="001D3E"/>
                </a:solidFill>
                <a:latin typeface="Open Sans" panose="020B0606030504020204" pitchFamily="34" charset="0"/>
                <a:ea typeface="Open Sans" panose="020B0606030504020204" pitchFamily="34" charset="0"/>
                <a:cs typeface="Open Sans" panose="020B0606030504020204" pitchFamily="34" charset="0"/>
              </a:rPr>
            </a:br>
            <a:br>
              <a:rPr lang="en-US" dirty="0">
                <a:solidFill>
                  <a:srgbClr val="001D3E"/>
                </a:solidFill>
                <a:latin typeface="Open Sans" panose="020B0606030504020204" pitchFamily="34" charset="0"/>
                <a:ea typeface="Open Sans" panose="020B0606030504020204" pitchFamily="34" charset="0"/>
                <a:cs typeface="Open Sans" panose="020B0606030504020204" pitchFamily="34" charset="0"/>
              </a:rPr>
            </a:br>
            <a:endParaRPr lang="en-US" dirty="0">
              <a:solidFill>
                <a:srgbClr val="001D3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 name="Title 1"/>
          <p:cNvSpPr txBox="1">
            <a:spLocks/>
          </p:cNvSpPr>
          <p:nvPr/>
        </p:nvSpPr>
        <p:spPr>
          <a:xfrm>
            <a:off x="1476512" y="1707487"/>
            <a:ext cx="2269817" cy="302742"/>
          </a:xfrm>
          <a:prstGeom prst="rect">
            <a:avLst/>
          </a:prstGeom>
        </p:spPr>
        <p:txBody>
          <a:bodyPr vert="horz" lIns="91388" tIns="54833" rIns="91388" bIns="54833" rtlCol="0" anchor="t">
            <a:noAutofit/>
          </a:bodyPr>
          <a:lstStyle>
            <a:lvl1pPr algn="l" defTabSz="1018228" rtl="0" eaLnBrk="1" latinLnBrk="0" hangingPunct="1">
              <a:spcBef>
                <a:spcPct val="0"/>
              </a:spcBef>
              <a:buNone/>
              <a:defRPr sz="2600" kern="1200">
                <a:solidFill>
                  <a:schemeClr val="tx2"/>
                </a:solidFill>
                <a:latin typeface="Arial" pitchFamily="34" charset="0"/>
                <a:ea typeface="+mj-ea"/>
                <a:cs typeface="Arial" pitchFamily="34" charset="0"/>
              </a:defRPr>
            </a:lvl1pPr>
          </a:lstStyle>
          <a:p>
            <a:pPr algn="ct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Price-to-Earnings (CAPE)</a:t>
            </a:r>
          </a:p>
        </p:txBody>
      </p:sp>
      <p:sp>
        <p:nvSpPr>
          <p:cNvPr id="23" name="Title 1"/>
          <p:cNvSpPr txBox="1">
            <a:spLocks/>
          </p:cNvSpPr>
          <p:nvPr/>
        </p:nvSpPr>
        <p:spPr>
          <a:xfrm>
            <a:off x="6288799" y="1694191"/>
            <a:ext cx="2269817" cy="302742"/>
          </a:xfrm>
          <a:prstGeom prst="rect">
            <a:avLst/>
          </a:prstGeom>
        </p:spPr>
        <p:txBody>
          <a:bodyPr vert="horz" lIns="91388" tIns="54833" rIns="91388" bIns="54833" rtlCol="0" anchor="t">
            <a:noAutofit/>
          </a:bodyPr>
          <a:lstStyle>
            <a:defPPr>
              <a:defRPr lang="en-US"/>
            </a:defPPr>
            <a:lvl1pPr algn="ctr">
              <a:spcBef>
                <a:spcPct val="0"/>
              </a:spcBef>
              <a:buNone/>
              <a:defRPr sz="1200">
                <a:solidFill>
                  <a:srgbClr val="001D3E"/>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solidFill>
                  <a:schemeClr val="tx1"/>
                </a:solidFill>
              </a:rPr>
              <a:t>Price-to-Book Value</a:t>
            </a:r>
          </a:p>
        </p:txBody>
      </p:sp>
      <p:sp>
        <p:nvSpPr>
          <p:cNvPr id="20" name="Text Placeholder 3"/>
          <p:cNvSpPr>
            <a:spLocks noGrp="1"/>
          </p:cNvSpPr>
          <p:nvPr>
            <p:ph type="body" sz="quarter" idx="14"/>
          </p:nvPr>
        </p:nvSpPr>
        <p:spPr>
          <a:xfrm>
            <a:off x="521208" y="1250061"/>
            <a:ext cx="6296977" cy="346075"/>
          </a:xfrm>
          <a:noFill/>
        </p:spPr>
        <p:txBody>
          <a:bodyPr vert="horz" lIns="91388" tIns="54833" rIns="91388" bIns="54833" rtlCol="0" anchor="t">
            <a:noAutofit/>
          </a:bodyPr>
          <a:lstStyle/>
          <a:p>
            <a:r>
              <a:rPr lang="en-US" sz="1400" dirty="0">
                <a:latin typeface="Open Sans" panose="020B0606030504020204" pitchFamily="34" charset="0"/>
                <a:ea typeface="Open Sans" panose="020B0606030504020204" pitchFamily="34" charset="0"/>
                <a:cs typeface="Open Sans" panose="020B0606030504020204" pitchFamily="34" charset="0"/>
              </a:rPr>
              <a:t>What is the Investment Climate?</a:t>
            </a:r>
          </a:p>
          <a:p>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TextBox 1">
            <a:extLst>
              <a:ext uri="{FF2B5EF4-FFF2-40B4-BE49-F238E27FC236}">
                <a16:creationId xmlns:a16="http://schemas.microsoft.com/office/drawing/2014/main" id="{8FB05F94-FF89-4220-AAA9-CA806A3F0223}"/>
              </a:ext>
            </a:extLst>
          </p:cNvPr>
          <p:cNvSpPr txBox="1"/>
          <p:nvPr/>
        </p:nvSpPr>
        <p:spPr>
          <a:xfrm>
            <a:off x="594435" y="7095384"/>
            <a:ext cx="8869530" cy="507831"/>
          </a:xfrm>
          <a:prstGeom prst="rect">
            <a:avLst/>
          </a:prstGeom>
          <a:noFill/>
        </p:spPr>
        <p:txBody>
          <a:bodyPr wrap="square" rtlCol="0">
            <a:spAutoFit/>
          </a:bodyPr>
          <a:lstStyle/>
          <a:p>
            <a:r>
              <a:rPr lang="en-US" sz="900" b="1" dirty="0">
                <a:latin typeface="Open Sans" panose="020B0606030504020204" pitchFamily="34" charset="0"/>
                <a:ea typeface="Open Sans" panose="020B0606030504020204" pitchFamily="34" charset="0"/>
                <a:cs typeface="Open Sans" panose="020B0606030504020204" pitchFamily="34" charset="0"/>
              </a:rPr>
              <a:t>Cyclically Adjusted Price-to-Earnings </a:t>
            </a:r>
            <a:r>
              <a:rPr lang="en-US" sz="900" dirty="0">
                <a:latin typeface="Open Sans" panose="020B0606030504020204" pitchFamily="34" charset="0"/>
                <a:ea typeface="Open Sans" panose="020B0606030504020204" pitchFamily="34" charset="0"/>
                <a:cs typeface="Open Sans" panose="020B0606030504020204" pitchFamily="34" charset="0"/>
              </a:rPr>
              <a:t>or “CAPE” is a valuation metric, where the current market price is divided by the last ten years of average earnings (adjusted for inflation). The price you pay is what you get, and by utilizing average earnings over a longer period (10 years), we can put into perspective whether the current market price is trending toward expensive, undervalued, or fairly valued historically.</a:t>
            </a:r>
          </a:p>
        </p:txBody>
      </p:sp>
      <p:sp>
        <p:nvSpPr>
          <p:cNvPr id="8" name="Rectangle 7">
            <a:extLst>
              <a:ext uri="{FF2B5EF4-FFF2-40B4-BE49-F238E27FC236}">
                <a16:creationId xmlns:a16="http://schemas.microsoft.com/office/drawing/2014/main" id="{A5C25EBD-58A3-A9D8-ADA2-E17B4A7C2015}"/>
              </a:ext>
            </a:extLst>
          </p:cNvPr>
          <p:cNvSpPr/>
          <p:nvPr/>
        </p:nvSpPr>
        <p:spPr>
          <a:xfrm>
            <a:off x="9299643" y="758757"/>
            <a:ext cx="347276" cy="240177"/>
          </a:xfrm>
          <a:prstGeom prst="rect">
            <a:avLst/>
          </a:prstGeom>
          <a:solidFill>
            <a:srgbClr val="D1D2D4"/>
          </a:solidFill>
          <a:ln>
            <a:solidFill>
              <a:srgbClr val="D1D2D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9" name="Slide Number Placeholder 2">
            <a:extLst>
              <a:ext uri="{FF2B5EF4-FFF2-40B4-BE49-F238E27FC236}">
                <a16:creationId xmlns:a16="http://schemas.microsoft.com/office/drawing/2014/main" id="{A2582161-1A0F-5CC0-A94A-8CAE9505A4CC}"/>
              </a:ext>
            </a:extLst>
          </p:cNvPr>
          <p:cNvSpPr txBox="1">
            <a:spLocks/>
          </p:cNvSpPr>
          <p:nvPr/>
        </p:nvSpPr>
        <p:spPr>
          <a:xfrm>
            <a:off x="9006644" y="731044"/>
            <a:ext cx="492760" cy="413808"/>
          </a:xfrm>
          <a:prstGeom prst="rect">
            <a:avLst/>
          </a:prstGeom>
        </p:spPr>
        <p:txBody>
          <a:bodyPr lIns="0" tIns="0" rIns="0" bIns="0" anchor="b"/>
          <a:lstStyle>
            <a:defPPr>
              <a:defRPr lang="en-US"/>
            </a:defPPr>
            <a:lvl1pPr marL="0" algn="r" defTabSz="1018228" rtl="0" eaLnBrk="1" latinLnBrk="0" hangingPunct="1">
              <a:defRPr sz="1000" kern="1200">
                <a:solidFill>
                  <a:schemeClr val="bg1">
                    <a:lumMod val="50000"/>
                  </a:schemeClr>
                </a:solidFill>
                <a:latin typeface="+mn-lt"/>
                <a:ea typeface="+mn-ea"/>
                <a:cs typeface="+mn-cs"/>
              </a:defRPr>
            </a:lvl1pPr>
            <a:lvl2pPr marL="509115" algn="l" defTabSz="1018228" rtl="0" eaLnBrk="1" latinLnBrk="0" hangingPunct="1">
              <a:defRPr sz="2000" kern="1200">
                <a:solidFill>
                  <a:schemeClr val="tx1"/>
                </a:solidFill>
                <a:latin typeface="+mn-lt"/>
                <a:ea typeface="+mn-ea"/>
                <a:cs typeface="+mn-cs"/>
              </a:defRPr>
            </a:lvl2pPr>
            <a:lvl3pPr marL="1018228" algn="l" defTabSz="1018228" rtl="0" eaLnBrk="1" latinLnBrk="0" hangingPunct="1">
              <a:defRPr sz="2000" kern="1200">
                <a:solidFill>
                  <a:schemeClr val="tx1"/>
                </a:solidFill>
                <a:latin typeface="+mn-lt"/>
                <a:ea typeface="+mn-ea"/>
                <a:cs typeface="+mn-cs"/>
              </a:defRPr>
            </a:lvl3pPr>
            <a:lvl4pPr marL="1527344" algn="l" defTabSz="1018228" rtl="0" eaLnBrk="1" latinLnBrk="0" hangingPunct="1">
              <a:defRPr sz="2000" kern="1200">
                <a:solidFill>
                  <a:schemeClr val="tx1"/>
                </a:solidFill>
                <a:latin typeface="+mn-lt"/>
                <a:ea typeface="+mn-ea"/>
                <a:cs typeface="+mn-cs"/>
              </a:defRPr>
            </a:lvl4pPr>
            <a:lvl5pPr marL="2036458" algn="l" defTabSz="1018228" rtl="0" eaLnBrk="1" latinLnBrk="0" hangingPunct="1">
              <a:defRPr sz="2000" kern="1200">
                <a:solidFill>
                  <a:schemeClr val="tx1"/>
                </a:solidFill>
                <a:latin typeface="+mn-lt"/>
                <a:ea typeface="+mn-ea"/>
                <a:cs typeface="+mn-cs"/>
              </a:defRPr>
            </a:lvl5pPr>
            <a:lvl6pPr marL="2545574" algn="l" defTabSz="1018228" rtl="0" eaLnBrk="1" latinLnBrk="0" hangingPunct="1">
              <a:defRPr sz="2000" kern="1200">
                <a:solidFill>
                  <a:schemeClr val="tx1"/>
                </a:solidFill>
                <a:latin typeface="+mn-lt"/>
                <a:ea typeface="+mn-ea"/>
                <a:cs typeface="+mn-cs"/>
              </a:defRPr>
            </a:lvl6pPr>
            <a:lvl7pPr marL="3054686" algn="l" defTabSz="1018228" rtl="0" eaLnBrk="1" latinLnBrk="0" hangingPunct="1">
              <a:defRPr sz="2000" kern="1200">
                <a:solidFill>
                  <a:schemeClr val="tx1"/>
                </a:solidFill>
                <a:latin typeface="+mn-lt"/>
                <a:ea typeface="+mn-ea"/>
                <a:cs typeface="+mn-cs"/>
              </a:defRPr>
            </a:lvl7pPr>
            <a:lvl8pPr marL="3563802" algn="l" defTabSz="1018228" rtl="0" eaLnBrk="1" latinLnBrk="0" hangingPunct="1">
              <a:defRPr sz="2000" kern="1200">
                <a:solidFill>
                  <a:schemeClr val="tx1"/>
                </a:solidFill>
                <a:latin typeface="+mn-lt"/>
                <a:ea typeface="+mn-ea"/>
                <a:cs typeface="+mn-cs"/>
              </a:defRPr>
            </a:lvl8pPr>
            <a:lvl9pPr marL="4072914" algn="l" defTabSz="1018228" rtl="0" eaLnBrk="1" latinLnBrk="0" hangingPunct="1">
              <a:defRPr sz="2000" kern="1200">
                <a:solidFill>
                  <a:schemeClr val="tx1"/>
                </a:solidFill>
                <a:latin typeface="+mn-lt"/>
                <a:ea typeface="+mn-ea"/>
                <a:cs typeface="+mn-cs"/>
              </a:defRPr>
            </a:lvl9pPr>
          </a:lstStyle>
          <a:p>
            <a:fld id="{66F6FF41-5833-4EBF-9145-362BCED2914A}" type="slidenum">
              <a:rPr lang="en-US" smtClean="0">
                <a:solidFill>
                  <a:schemeClr val="bg1"/>
                </a:solidFill>
                <a:latin typeface="Open Sans" panose="020B0606030504020204" pitchFamily="34" charset="0"/>
                <a:ea typeface="Open Sans" panose="020B0606030504020204" pitchFamily="34" charset="0"/>
                <a:cs typeface="Open Sans" panose="020B0606030504020204" pitchFamily="34" charset="0"/>
              </a:rPr>
              <a:pPr/>
              <a:t>9</a:t>
            </a:fld>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3" name="Picture 32">
            <a:extLst>
              <a:ext uri="{FF2B5EF4-FFF2-40B4-BE49-F238E27FC236}">
                <a16:creationId xmlns:a16="http://schemas.microsoft.com/office/drawing/2014/main" id="{B89CF5FF-BD23-B9B3-2169-DA331ECB4586}"/>
              </a:ext>
            </a:extLst>
          </p:cNvPr>
          <p:cNvPicPr>
            <a:picLocks noChangeAspect="1"/>
          </p:cNvPicPr>
          <p:nvPr/>
        </p:nvPicPr>
        <p:blipFill>
          <a:blip r:embed="rId2" cstate="print">
            <a:extLst>
              <a:ext uri="{28A0092B-C50C-407E-A947-70E740481C1C}">
                <a14:useLocalDpi xmlns:a14="http://schemas.microsoft.com/office/drawing/2010/main" val="0"/>
              </a:ext>
            </a:extLst>
          </a:blip>
          <a:srcRect t="24701" b="14053"/>
          <a:stretch>
            <a:fillRect/>
          </a:stretch>
        </p:blipFill>
        <p:spPr>
          <a:xfrm>
            <a:off x="0" y="2138830"/>
            <a:ext cx="10058400" cy="4760223"/>
          </a:xfrm>
          <a:prstGeom prst="rect">
            <a:avLst/>
          </a:prstGeom>
        </p:spPr>
      </p:pic>
      <p:sp>
        <p:nvSpPr>
          <p:cNvPr id="34" name="Title 1">
            <a:extLst>
              <a:ext uri="{FF2B5EF4-FFF2-40B4-BE49-F238E27FC236}">
                <a16:creationId xmlns:a16="http://schemas.microsoft.com/office/drawing/2014/main" id="{83C51A56-3135-19D0-F1CB-15B37A77D044}"/>
              </a:ext>
            </a:extLst>
          </p:cNvPr>
          <p:cNvSpPr txBox="1">
            <a:spLocks/>
          </p:cNvSpPr>
          <p:nvPr/>
        </p:nvSpPr>
        <p:spPr>
          <a:xfrm>
            <a:off x="1565003" y="6792642"/>
            <a:ext cx="2269817" cy="302742"/>
          </a:xfrm>
          <a:prstGeom prst="rect">
            <a:avLst/>
          </a:prstGeom>
        </p:spPr>
        <p:txBody>
          <a:bodyPr vert="horz" lIns="91388" tIns="54833" rIns="91388" bIns="54833" rtlCol="0" anchor="t">
            <a:noAutofit/>
          </a:bodyPr>
          <a:lstStyle>
            <a:lvl1pPr algn="l" defTabSz="1018228" rtl="0" eaLnBrk="1" latinLnBrk="0" hangingPunct="1">
              <a:spcBef>
                <a:spcPct val="0"/>
              </a:spcBef>
              <a:buNone/>
              <a:defRPr sz="2600" kern="1200">
                <a:solidFill>
                  <a:schemeClr val="tx2"/>
                </a:solidFill>
                <a:latin typeface="Arial" pitchFamily="34" charset="0"/>
                <a:ea typeface="+mj-ea"/>
                <a:cs typeface="Arial" pitchFamily="34" charset="0"/>
              </a:defRPr>
            </a:lvl1pPr>
          </a:lstStyle>
          <a:p>
            <a:pPr algn="ctr"/>
            <a:r>
              <a:rPr lang="en-US" sz="1100" i="1" dirty="0">
                <a:solidFill>
                  <a:schemeClr val="tx1"/>
                </a:solidFill>
                <a:latin typeface="Open Sans" panose="020B0606030504020204" pitchFamily="34" charset="0"/>
                <a:ea typeface="Open Sans" panose="020B0606030504020204" pitchFamily="34" charset="0"/>
                <a:cs typeface="Open Sans" panose="020B0606030504020204" pitchFamily="34" charset="0"/>
              </a:rPr>
              <a:t>As of 3/31/2026</a:t>
            </a:r>
          </a:p>
        </p:txBody>
      </p:sp>
      <p:sp>
        <p:nvSpPr>
          <p:cNvPr id="35" name="Title 1">
            <a:extLst>
              <a:ext uri="{FF2B5EF4-FFF2-40B4-BE49-F238E27FC236}">
                <a16:creationId xmlns:a16="http://schemas.microsoft.com/office/drawing/2014/main" id="{BB69C90C-187B-C7BB-BE02-E3D1DC1F7D1D}"/>
              </a:ext>
            </a:extLst>
          </p:cNvPr>
          <p:cNvSpPr txBox="1">
            <a:spLocks/>
          </p:cNvSpPr>
          <p:nvPr/>
        </p:nvSpPr>
        <p:spPr>
          <a:xfrm>
            <a:off x="6196474" y="6782388"/>
            <a:ext cx="2269817" cy="302742"/>
          </a:xfrm>
          <a:prstGeom prst="rect">
            <a:avLst/>
          </a:prstGeom>
        </p:spPr>
        <p:txBody>
          <a:bodyPr vert="horz" lIns="91388" tIns="54833" rIns="91388" bIns="54833" rtlCol="0" anchor="t">
            <a:noAutofit/>
          </a:bodyPr>
          <a:lstStyle>
            <a:lvl1pPr algn="l" defTabSz="1018228" rtl="0" eaLnBrk="1" latinLnBrk="0" hangingPunct="1">
              <a:spcBef>
                <a:spcPct val="0"/>
              </a:spcBef>
              <a:buNone/>
              <a:defRPr sz="2600" kern="1200">
                <a:solidFill>
                  <a:schemeClr val="tx2"/>
                </a:solidFill>
                <a:latin typeface="Arial" pitchFamily="34" charset="0"/>
                <a:ea typeface="+mj-ea"/>
                <a:cs typeface="Arial" pitchFamily="34" charset="0"/>
              </a:defRPr>
            </a:lvl1pPr>
          </a:lstStyle>
          <a:p>
            <a:pPr algn="ctr"/>
            <a:r>
              <a:rPr lang="en-US" sz="1100" i="1" dirty="0">
                <a:solidFill>
                  <a:schemeClr val="tx1"/>
                </a:solidFill>
                <a:latin typeface="Open Sans" panose="020B0606030504020204" pitchFamily="34" charset="0"/>
                <a:ea typeface="Open Sans" panose="020B0606030504020204" pitchFamily="34" charset="0"/>
                <a:cs typeface="Open Sans" panose="020B0606030504020204" pitchFamily="34" charset="0"/>
              </a:rPr>
              <a:t>As of 3/31/2026</a:t>
            </a:r>
          </a:p>
        </p:txBody>
      </p:sp>
    </p:spTree>
    <p:extLst>
      <p:ext uri="{BB962C8B-B14F-4D97-AF65-F5344CB8AC3E}">
        <p14:creationId xmlns:p14="http://schemas.microsoft.com/office/powerpoint/2010/main" val="1130058008"/>
      </p:ext>
    </p:extLst>
  </p:cSld>
  <p:clrMapOvr>
    <a:masterClrMapping/>
  </p:clrMapOvr>
</p:sld>
</file>

<file path=ppt/theme/theme1.xml><?xml version="1.0" encoding="utf-8"?>
<a:theme xmlns:a="http://schemas.openxmlformats.org/drawingml/2006/main" name="1_QMR_Q2_2016_Landscape v1arr">
  <a:themeElements>
    <a:clrScheme name="White label colors">
      <a:dk1>
        <a:sysClr val="windowText" lastClr="000000"/>
      </a:dk1>
      <a:lt1>
        <a:sysClr val="window" lastClr="FFFFFF"/>
      </a:lt1>
      <a:dk2>
        <a:srgbClr val="35627D"/>
      </a:dk2>
      <a:lt2>
        <a:srgbClr val="A5C3CF"/>
      </a:lt2>
      <a:accent1>
        <a:srgbClr val="4D859E"/>
      </a:accent1>
      <a:accent2>
        <a:srgbClr val="93A37C"/>
      </a:accent2>
      <a:accent3>
        <a:srgbClr val="C00000"/>
      </a:accent3>
      <a:accent4>
        <a:srgbClr val="C5A43B"/>
      </a:accent4>
      <a:accent5>
        <a:srgbClr val="976563"/>
      </a:accent5>
      <a:accent6>
        <a:srgbClr val="8B814F"/>
      </a:accent6>
      <a:hlink>
        <a:srgbClr val="0000FF"/>
      </a:hlink>
      <a:folHlink>
        <a:srgbClr val="800080"/>
      </a:folHlink>
    </a:clrScheme>
    <a:fontScheme name="QMR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6350">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inal color_2018_PA4">
    <a:dk1>
      <a:srgbClr val="000000"/>
    </a:dk1>
    <a:lt1>
      <a:srgbClr val="FFFFFF"/>
    </a:lt1>
    <a:dk2>
      <a:srgbClr val="517864"/>
    </a:dk2>
    <a:lt2>
      <a:srgbClr val="E4E4E4"/>
    </a:lt2>
    <a:accent1>
      <a:srgbClr val="005E74"/>
    </a:accent1>
    <a:accent2>
      <a:srgbClr val="427994"/>
    </a:accent2>
    <a:accent3>
      <a:srgbClr val="1398A4"/>
    </a:accent3>
    <a:accent4>
      <a:srgbClr val="E8B423"/>
    </a:accent4>
    <a:accent5>
      <a:srgbClr val="51A234"/>
    </a:accent5>
    <a:accent6>
      <a:srgbClr val="96B400"/>
    </a:accent6>
    <a:hlink>
      <a:srgbClr val="005E74"/>
    </a:hlink>
    <a:folHlink>
      <a:srgbClr val="B7312C"/>
    </a:folHlink>
  </a:clrScheme>
  <a:fontScheme name="Avenir LT 2013 template">
    <a:majorFont>
      <a:latin typeface="Avenir LT 35 Light"/>
      <a:ea typeface="Avenir LT 35 Light"/>
      <a:cs typeface="Arial"/>
    </a:majorFont>
    <a:minorFont>
      <a:latin typeface="Avenir LT 55 Roman"/>
      <a:ea typeface="Avenir LT 55 Roman"/>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White label colors">
    <a:dk1>
      <a:sysClr val="windowText" lastClr="000000"/>
    </a:dk1>
    <a:lt1>
      <a:sysClr val="window" lastClr="FFFFFF"/>
    </a:lt1>
    <a:dk2>
      <a:srgbClr val="35627D"/>
    </a:dk2>
    <a:lt2>
      <a:srgbClr val="A5C3CF"/>
    </a:lt2>
    <a:accent1>
      <a:srgbClr val="4D859E"/>
    </a:accent1>
    <a:accent2>
      <a:srgbClr val="93A37C"/>
    </a:accent2>
    <a:accent3>
      <a:srgbClr val="C00000"/>
    </a:accent3>
    <a:accent4>
      <a:srgbClr val="C5A43B"/>
    </a:accent4>
    <a:accent5>
      <a:srgbClr val="976563"/>
    </a:accent5>
    <a:accent6>
      <a:srgbClr val="8B814F"/>
    </a:accent6>
    <a:hlink>
      <a:srgbClr val="0000FF"/>
    </a:hlink>
    <a:folHlink>
      <a:srgbClr val="800080"/>
    </a:folHlink>
  </a:clrScheme>
  <a:fontScheme name="QMR_arial">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White label colors">
    <a:dk1>
      <a:sysClr val="windowText" lastClr="000000"/>
    </a:dk1>
    <a:lt1>
      <a:sysClr val="window" lastClr="FFFFFF"/>
    </a:lt1>
    <a:dk2>
      <a:srgbClr val="35627D"/>
    </a:dk2>
    <a:lt2>
      <a:srgbClr val="A5C3CF"/>
    </a:lt2>
    <a:accent1>
      <a:srgbClr val="4D859E"/>
    </a:accent1>
    <a:accent2>
      <a:srgbClr val="93A37C"/>
    </a:accent2>
    <a:accent3>
      <a:srgbClr val="C00000"/>
    </a:accent3>
    <a:accent4>
      <a:srgbClr val="C5A43B"/>
    </a:accent4>
    <a:accent5>
      <a:srgbClr val="976563"/>
    </a:accent5>
    <a:accent6>
      <a:srgbClr val="8B814F"/>
    </a:accent6>
    <a:hlink>
      <a:srgbClr val="0000FF"/>
    </a:hlink>
    <a:folHlink>
      <a:srgbClr val="800080"/>
    </a:folHlink>
  </a:clrScheme>
  <a:fontScheme name="QMR_arial">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White label colors">
    <a:dk1>
      <a:sysClr val="windowText" lastClr="000000"/>
    </a:dk1>
    <a:lt1>
      <a:sysClr val="window" lastClr="FFFFFF"/>
    </a:lt1>
    <a:dk2>
      <a:srgbClr val="35627D"/>
    </a:dk2>
    <a:lt2>
      <a:srgbClr val="A5C3CF"/>
    </a:lt2>
    <a:accent1>
      <a:srgbClr val="4D859E"/>
    </a:accent1>
    <a:accent2>
      <a:srgbClr val="93A37C"/>
    </a:accent2>
    <a:accent3>
      <a:srgbClr val="C00000"/>
    </a:accent3>
    <a:accent4>
      <a:srgbClr val="C5A43B"/>
    </a:accent4>
    <a:accent5>
      <a:srgbClr val="976563"/>
    </a:accent5>
    <a:accent6>
      <a:srgbClr val="8B814F"/>
    </a:accent6>
    <a:hlink>
      <a:srgbClr val="0000FF"/>
    </a:hlink>
    <a:folHlink>
      <a:srgbClr val="800080"/>
    </a:folHlink>
  </a:clrScheme>
  <a:fontScheme name="QMR_arial">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White label colors">
    <a:dk1>
      <a:sysClr val="windowText" lastClr="000000"/>
    </a:dk1>
    <a:lt1>
      <a:sysClr val="window" lastClr="FFFFFF"/>
    </a:lt1>
    <a:dk2>
      <a:srgbClr val="35627D"/>
    </a:dk2>
    <a:lt2>
      <a:srgbClr val="A5C3CF"/>
    </a:lt2>
    <a:accent1>
      <a:srgbClr val="4D859E"/>
    </a:accent1>
    <a:accent2>
      <a:srgbClr val="93A37C"/>
    </a:accent2>
    <a:accent3>
      <a:srgbClr val="C00000"/>
    </a:accent3>
    <a:accent4>
      <a:srgbClr val="C5A43B"/>
    </a:accent4>
    <a:accent5>
      <a:srgbClr val="976563"/>
    </a:accent5>
    <a:accent6>
      <a:srgbClr val="8B814F"/>
    </a:accent6>
    <a:hlink>
      <a:srgbClr val="0000FF"/>
    </a:hlink>
    <a:folHlink>
      <a:srgbClr val="800080"/>
    </a:folHlink>
  </a:clrScheme>
  <a:fontScheme name="QMR_arial">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White label colors">
    <a:dk1>
      <a:sysClr val="windowText" lastClr="000000"/>
    </a:dk1>
    <a:lt1>
      <a:sysClr val="window" lastClr="FFFFFF"/>
    </a:lt1>
    <a:dk2>
      <a:srgbClr val="35627D"/>
    </a:dk2>
    <a:lt2>
      <a:srgbClr val="A5C3CF"/>
    </a:lt2>
    <a:accent1>
      <a:srgbClr val="4D859E"/>
    </a:accent1>
    <a:accent2>
      <a:srgbClr val="93A37C"/>
    </a:accent2>
    <a:accent3>
      <a:srgbClr val="C00000"/>
    </a:accent3>
    <a:accent4>
      <a:srgbClr val="C5A43B"/>
    </a:accent4>
    <a:accent5>
      <a:srgbClr val="976563"/>
    </a:accent5>
    <a:accent6>
      <a:srgbClr val="8B814F"/>
    </a:accent6>
    <a:hlink>
      <a:srgbClr val="0000FF"/>
    </a:hlink>
    <a:folHlink>
      <a:srgbClr val="800080"/>
    </a:folHlink>
  </a:clrScheme>
  <a:fontScheme name="QMR_arial">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White label colors">
    <a:dk1>
      <a:sysClr val="windowText" lastClr="000000"/>
    </a:dk1>
    <a:lt1>
      <a:sysClr val="window" lastClr="FFFFFF"/>
    </a:lt1>
    <a:dk2>
      <a:srgbClr val="35627D"/>
    </a:dk2>
    <a:lt2>
      <a:srgbClr val="A5C3CF"/>
    </a:lt2>
    <a:accent1>
      <a:srgbClr val="4D859E"/>
    </a:accent1>
    <a:accent2>
      <a:srgbClr val="93A37C"/>
    </a:accent2>
    <a:accent3>
      <a:srgbClr val="C00000"/>
    </a:accent3>
    <a:accent4>
      <a:srgbClr val="C5A43B"/>
    </a:accent4>
    <a:accent5>
      <a:srgbClr val="976563"/>
    </a:accent5>
    <a:accent6>
      <a:srgbClr val="8B814F"/>
    </a:accent6>
    <a:hlink>
      <a:srgbClr val="0000FF"/>
    </a:hlink>
    <a:folHlink>
      <a:srgbClr val="800080"/>
    </a:folHlink>
  </a:clrScheme>
  <a:fontScheme name="QMR_arial">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QMR 2013">
    <a:dk1>
      <a:sysClr val="windowText" lastClr="000000"/>
    </a:dk1>
    <a:lt1>
      <a:sysClr val="window" lastClr="FFFFFF"/>
    </a:lt1>
    <a:dk2>
      <a:srgbClr val="35627D"/>
    </a:dk2>
    <a:lt2>
      <a:srgbClr val="A5C3CF"/>
    </a:lt2>
    <a:accent1>
      <a:srgbClr val="4D859E"/>
    </a:accent1>
    <a:accent2>
      <a:srgbClr val="93A37C"/>
    </a:accent2>
    <a:accent3>
      <a:srgbClr val="C00000"/>
    </a:accent3>
    <a:accent4>
      <a:srgbClr val="C5A43B"/>
    </a:accent4>
    <a:accent5>
      <a:srgbClr val="976563"/>
    </a:accent5>
    <a:accent6>
      <a:srgbClr val="8B814F"/>
    </a:accent6>
    <a:hlink>
      <a:srgbClr val="0000FF"/>
    </a:hlink>
    <a:folHlink>
      <a:srgbClr val="800080"/>
    </a:folHlink>
  </a:clrScheme>
  <a:fontScheme name="QMR_arial">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White label colors">
    <a:dk1>
      <a:sysClr val="windowText" lastClr="000000"/>
    </a:dk1>
    <a:lt1>
      <a:sysClr val="window" lastClr="FFFFFF"/>
    </a:lt1>
    <a:dk2>
      <a:srgbClr val="35627D"/>
    </a:dk2>
    <a:lt2>
      <a:srgbClr val="A5C3CF"/>
    </a:lt2>
    <a:accent1>
      <a:srgbClr val="4D859E"/>
    </a:accent1>
    <a:accent2>
      <a:srgbClr val="93A37C"/>
    </a:accent2>
    <a:accent3>
      <a:srgbClr val="C00000"/>
    </a:accent3>
    <a:accent4>
      <a:srgbClr val="C5A43B"/>
    </a:accent4>
    <a:accent5>
      <a:srgbClr val="976563"/>
    </a:accent5>
    <a:accent6>
      <a:srgbClr val="8B814F"/>
    </a:accent6>
    <a:hlink>
      <a:srgbClr val="0000FF"/>
    </a:hlink>
    <a:folHlink>
      <a:srgbClr val="800080"/>
    </a:folHlink>
  </a:clrScheme>
  <a:fontScheme name="QMR_arial">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White label colors">
    <a:dk1>
      <a:sysClr val="windowText" lastClr="000000"/>
    </a:dk1>
    <a:lt1>
      <a:sysClr val="window" lastClr="FFFFFF"/>
    </a:lt1>
    <a:dk2>
      <a:srgbClr val="35627D"/>
    </a:dk2>
    <a:lt2>
      <a:srgbClr val="A5C3CF"/>
    </a:lt2>
    <a:accent1>
      <a:srgbClr val="4D859E"/>
    </a:accent1>
    <a:accent2>
      <a:srgbClr val="93A37C"/>
    </a:accent2>
    <a:accent3>
      <a:srgbClr val="C00000"/>
    </a:accent3>
    <a:accent4>
      <a:srgbClr val="C5A43B"/>
    </a:accent4>
    <a:accent5>
      <a:srgbClr val="976563"/>
    </a:accent5>
    <a:accent6>
      <a:srgbClr val="8B814F"/>
    </a:accent6>
    <a:hlink>
      <a:srgbClr val="0000FF"/>
    </a:hlink>
    <a:folHlink>
      <a:srgbClr val="800080"/>
    </a:folHlink>
  </a:clrScheme>
  <a:fontScheme name="QMR_arial">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90124</TotalTime>
  <Words>4194</Words>
  <Application>Microsoft Office PowerPoint</Application>
  <PresentationFormat>Custom</PresentationFormat>
  <Paragraphs>503</Paragraphs>
  <Slides>14</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Arial Narrow</vt:lpstr>
      <vt:lpstr>Avenir LT Std 35 Light</vt:lpstr>
      <vt:lpstr>Calibri</vt:lpstr>
      <vt:lpstr>Montserrat</vt:lpstr>
      <vt:lpstr>Open Sans</vt:lpstr>
      <vt:lpstr>Verdana</vt:lpstr>
      <vt:lpstr>Wingdings</vt:lpstr>
      <vt:lpstr>1_QMR_Q2_2016_Landscape v1arr</vt:lpstr>
      <vt:lpstr>PowerPoint Presentation</vt:lpstr>
      <vt:lpstr>Quarterly Market Review</vt:lpstr>
      <vt:lpstr>Quarterly Market Review</vt:lpstr>
      <vt:lpstr>Quarterly Market Review</vt:lpstr>
      <vt:lpstr>Quarterly Market Review</vt:lpstr>
      <vt:lpstr>Quarterly Market Review</vt:lpstr>
      <vt:lpstr>Quarterly Market Review</vt:lpstr>
      <vt:lpstr>Quarterly Market Review</vt:lpstr>
      <vt:lpstr>Global Valuations  </vt:lpstr>
      <vt:lpstr>US Stocks</vt:lpstr>
      <vt:lpstr>International Developed Stocks</vt:lpstr>
      <vt:lpstr>Emerging Markets Stocks</vt:lpstr>
      <vt:lpstr>Fixed Income</vt:lpstr>
      <vt:lpstr>Real Estate Investment Trusts</vt:lpstr>
    </vt:vector>
  </TitlesOfParts>
  <Company>Dimensional Fund Advisors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Quarterly Market Review</dc:title>
  <dc:creator>kim.vanwieren@dimensional.com</dc:creator>
  <cp:lastModifiedBy>Adriana Fischer</cp:lastModifiedBy>
  <cp:revision>2466</cp:revision>
  <cp:lastPrinted>2020-04-03T21:03:20Z</cp:lastPrinted>
  <dcterms:created xsi:type="dcterms:W3CDTF">2016-07-05T22:39:06Z</dcterms:created>
  <dcterms:modified xsi:type="dcterms:W3CDTF">2026-04-14T22:36:22Z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e0091bf-42ae-41c9-b2bd-8f960b8bfdda_Enabled">
    <vt:lpwstr>true</vt:lpwstr>
  </property>
  <property fmtid="{D5CDD505-2E9C-101B-9397-08002B2CF9AE}" pid="3" name="MSIP_Label_9e0091bf-42ae-41c9-b2bd-8f960b8bfdda_SetDate">
    <vt:lpwstr>2021-10-06T13:43:46Z</vt:lpwstr>
  </property>
  <property fmtid="{D5CDD505-2E9C-101B-9397-08002B2CF9AE}" pid="4" name="MSIP_Label_9e0091bf-42ae-41c9-b2bd-8f960b8bfdda_Method">
    <vt:lpwstr>Privileged</vt:lpwstr>
  </property>
  <property fmtid="{D5CDD505-2E9C-101B-9397-08002B2CF9AE}" pid="5" name="MSIP_Label_9e0091bf-42ae-41c9-b2bd-8f960b8bfdda_Name">
    <vt:lpwstr>Limited Access Content - No Label</vt:lpwstr>
  </property>
  <property fmtid="{D5CDD505-2E9C-101B-9397-08002B2CF9AE}" pid="6" name="MSIP_Label_9e0091bf-42ae-41c9-b2bd-8f960b8bfdda_SiteId">
    <vt:lpwstr>50488be8-ac74-4dcd-9bdd-44db35d92d8d</vt:lpwstr>
  </property>
  <property fmtid="{D5CDD505-2E9C-101B-9397-08002B2CF9AE}" pid="7" name="MSIP_Label_9e0091bf-42ae-41c9-b2bd-8f960b8bfdda_ActionId">
    <vt:lpwstr>ff3bc4f2-0626-41c2-8fa5-ea5647c2617f</vt:lpwstr>
  </property>
  <property fmtid="{D5CDD505-2E9C-101B-9397-08002B2CF9AE}" pid="8" name="MSIP_Label_9e0091bf-42ae-41c9-b2bd-8f960b8bfdda_ContentBits">
    <vt:lpwstr>0</vt:lpwstr>
  </property>
</Properties>
</file>